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61" r:id="rId2"/>
    <p:sldId id="362" r:id="rId3"/>
    <p:sldId id="366" r:id="rId4"/>
    <p:sldId id="365" r:id="rId5"/>
    <p:sldId id="364" r:id="rId6"/>
    <p:sldId id="371" r:id="rId7"/>
    <p:sldId id="367" r:id="rId8"/>
    <p:sldId id="368" r:id="rId9"/>
    <p:sldId id="369" r:id="rId10"/>
    <p:sldId id="370" r:id="rId11"/>
    <p:sldId id="36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1节：链表" id="{F62AC391-B8B5-2B42-B925-683CC14BB17E}">
          <p14:sldIdLst>
            <p14:sldId id="361"/>
            <p14:sldId id="362"/>
            <p14:sldId id="366"/>
            <p14:sldId id="365"/>
            <p14:sldId id="364"/>
            <p14:sldId id="371"/>
            <p14:sldId id="367"/>
            <p14:sldId id="368"/>
            <p14:sldId id="369"/>
            <p14:sldId id="370"/>
            <p14:sldId id="3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67" autoAdjust="0"/>
    <p:restoredTop sz="81904" autoAdjust="0"/>
  </p:normalViewPr>
  <p:slideViewPr>
    <p:cSldViewPr snapToGrid="0">
      <p:cViewPr varScale="1">
        <p:scale>
          <a:sx n="112" d="100"/>
          <a:sy n="112" d="100"/>
        </p:scale>
        <p:origin x="1992"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BAE901-6633-4CD9-9632-3600882FF9FE}" type="datetimeFigureOut">
              <a:rPr lang="zh-CN" altLang="en-US" smtClean="0"/>
              <a:t>2022/12/11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C74AE-A2D1-479E-B5B8-C94470671B8B}" type="slidenum">
              <a:rPr lang="zh-CN" altLang="en-US" smtClean="0"/>
              <a:t>‹#›</a:t>
            </a:fld>
            <a:endParaRPr lang="zh-CN" altLang="en-US"/>
          </a:p>
        </p:txBody>
      </p:sp>
    </p:spTree>
    <p:extLst>
      <p:ext uri="{BB962C8B-B14F-4D97-AF65-F5344CB8AC3E}">
        <p14:creationId xmlns:p14="http://schemas.microsoft.com/office/powerpoint/2010/main" val="3449854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United_States_Armed_Forces" TargetMode="External"/><Relationship Id="rId13" Type="http://schemas.openxmlformats.org/officeDocument/2006/relationships/hyperlink" Target="https://en.wikipedia.org/wiki/Internet" TargetMode="External"/><Relationship Id="rId3" Type="http://schemas.openxmlformats.org/officeDocument/2006/relationships/hyperlink" Target="https://en.wikipedia.org/wiki/RAND_Corporation#cite_note-Abella_Page_13-7" TargetMode="External"/><Relationship Id="rId7" Type="http://schemas.openxmlformats.org/officeDocument/2006/relationships/hyperlink" Target="https://en.wikipedia.org/wiki/Douglas_Aircraft_Company" TargetMode="External"/><Relationship Id="rId12" Type="http://schemas.openxmlformats.org/officeDocument/2006/relationships/hyperlink" Target="https://en.wikipedia.org/wiki/Artificial_intelligenc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RAND_Corporation#cite_note-Medvetz-1" TargetMode="External"/><Relationship Id="rId11" Type="http://schemas.openxmlformats.org/officeDocument/2006/relationships/hyperlink" Target="https://en.wikipedia.org/wiki/RAND_Corporation#cite_note-RANDspacebook-26" TargetMode="External"/><Relationship Id="rId5" Type="http://schemas.openxmlformats.org/officeDocument/2006/relationships/hyperlink" Target="https://en.wikipedia.org/wiki/Think_tank" TargetMode="External"/><Relationship Id="rId10" Type="http://schemas.openxmlformats.org/officeDocument/2006/relationships/hyperlink" Target="https://en.wikipedia.org/wiki/Space_program" TargetMode="External"/><Relationship Id="rId4" Type="http://schemas.openxmlformats.org/officeDocument/2006/relationships/hyperlink" Target="https://en.wikipedia.org/wiki/Nonprofit" TargetMode="External"/><Relationship Id="rId9" Type="http://schemas.openxmlformats.org/officeDocument/2006/relationships/hyperlink" Target="https://en.wikipedia.org/wiki/Systems_analysi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哈喽，大家好，我是技术</a:t>
            </a:r>
            <a:r>
              <a:rPr kumimoji="1" lang="en-US" altLang="zh-CN" dirty="0"/>
              <a:t>UP</a:t>
            </a:r>
            <a:r>
              <a:rPr kumimoji="1" lang="zh-CN" altLang="en-US" dirty="0"/>
              <a:t>主，小傅哥。</a:t>
            </a:r>
            <a:endParaRPr kumimoji="1" lang="en-US" altLang="zh-CN" dirty="0"/>
          </a:p>
          <a:p>
            <a:endParaRPr kumimoji="1" lang="en-US" altLang="zh-CN" dirty="0"/>
          </a:p>
          <a:p>
            <a:r>
              <a:rPr kumimoji="1" lang="zh-CN" altLang="en-US" dirty="0"/>
              <a:t>从本章节开始，小傅哥会陆续的给大家，讲解一些基于</a:t>
            </a:r>
            <a:r>
              <a:rPr kumimoji="1" lang="en-US" altLang="zh-CN" dirty="0"/>
              <a:t>Java</a:t>
            </a:r>
            <a:r>
              <a:rPr kumimoji="1" lang="zh-CN" altLang="en-US" dirty="0"/>
              <a:t>语言的基础数据结构知识。</a:t>
            </a:r>
            <a:endParaRPr kumimoji="1" lang="en-US" altLang="zh-CN" dirty="0"/>
          </a:p>
          <a:p>
            <a:endParaRPr kumimoji="1" lang="en-US" altLang="zh-CN" dirty="0"/>
          </a:p>
          <a:p>
            <a:r>
              <a:rPr kumimoji="1" lang="zh-CN" altLang="en-US" dirty="0"/>
              <a:t>数据结构可以帮助我们更好的理解和掌握计算机科学的基本概念，并能更好的分析和解决实际问题。</a:t>
            </a:r>
            <a:r>
              <a:rPr lang="zh-CN" altLang="en-US" b="0" i="0" dirty="0">
                <a:solidFill>
                  <a:srgbClr val="374151"/>
                </a:solidFill>
                <a:effectLst/>
                <a:latin typeface="Söhne"/>
              </a:rPr>
              <a:t>数据结构也是一门重要的计算机科学课程，它主要研究如何组织、存储和管理大量的数据。并且你每天所开发的代码也都是建立在数据结构基础之上的逻辑呈现。</a:t>
            </a:r>
            <a:endParaRPr kumimoji="1" lang="en-US" altLang="zh-CN" dirty="0"/>
          </a:p>
          <a:p>
            <a:endParaRPr kumimoji="1" lang="en-US" altLang="zh-CN" dirty="0"/>
          </a:p>
          <a:p>
            <a:r>
              <a:rPr kumimoji="1" lang="zh-CN" altLang="en-US" dirty="0"/>
              <a:t>可能当年上学时的你并没有意识到数据结构有多重要，但随着编码多年后，越来越重视开发的质量和性能时。发现高端的程序员根本离不开数学，也离开不了数据结构。</a:t>
            </a:r>
            <a:endParaRPr kumimoji="1" lang="en-US" altLang="zh-CN" dirty="0"/>
          </a:p>
          <a:p>
            <a:endParaRPr kumimoji="1" lang="en-US" altLang="zh-CN" dirty="0"/>
          </a:p>
          <a:p>
            <a:r>
              <a:rPr kumimoji="1" lang="zh-CN" altLang="en-US" dirty="0"/>
              <a:t>好啦，记得给小傅哥来个三连，数据结构这趟车要准备出发了。</a:t>
            </a:r>
          </a:p>
        </p:txBody>
      </p:sp>
      <p:sp>
        <p:nvSpPr>
          <p:cNvPr id="4" name="灯片编号占位符 3"/>
          <p:cNvSpPr>
            <a:spLocks noGrp="1"/>
          </p:cNvSpPr>
          <p:nvPr>
            <p:ph type="sldNum" sz="quarter" idx="5"/>
          </p:nvPr>
        </p:nvSpPr>
        <p:spPr/>
        <p:txBody>
          <a:bodyPr/>
          <a:lstStyle/>
          <a:p>
            <a:fld id="{CA6C74AE-A2D1-479E-B5B8-C94470671B8B}" type="slidenum">
              <a:rPr lang="zh-CN" altLang="en-US" smtClean="0"/>
              <a:t>1</a:t>
            </a:fld>
            <a:endParaRPr lang="zh-CN" altLang="en-US"/>
          </a:p>
        </p:txBody>
      </p:sp>
    </p:spTree>
    <p:extLst>
      <p:ext uri="{BB962C8B-B14F-4D97-AF65-F5344CB8AC3E}">
        <p14:creationId xmlns:p14="http://schemas.microsoft.com/office/powerpoint/2010/main" val="359213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链表是我们要讲解的第一个数据结构，</a:t>
            </a:r>
            <a:r>
              <a:rPr lang="zh-CN" altLang="en-US" b="0" i="0">
                <a:solidFill>
                  <a:srgbClr val="202122"/>
                </a:solidFill>
                <a:effectLst/>
                <a:latin typeface="Arial" panose="020B0604020202020204" pitchFamily="34" charset="0"/>
              </a:rPr>
              <a:t>在学习之前。</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我们先来了解下链表的历史哈，做个有文化的男人！</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兰德</a:t>
            </a:r>
            <a:r>
              <a:rPr lang="zh-CN" altLang="en-US" b="1" i="0" dirty="0">
                <a:solidFill>
                  <a:srgbClr val="202122"/>
                </a:solidFill>
                <a:effectLst/>
                <a:latin typeface="Arial" panose="020B0604020202020204" pitchFamily="34" charset="0"/>
              </a:rPr>
              <a:t>公司</a:t>
            </a:r>
            <a:r>
              <a:rPr lang="zh-CN" altLang="en-US" b="0" i="0" dirty="0">
                <a:solidFill>
                  <a:srgbClr val="202122"/>
                </a:solidFill>
                <a:effectLst/>
                <a:latin typeface="Arial" panose="020B0604020202020204" pitchFamily="34" charset="0"/>
              </a:rPr>
              <a:t>（源自“研究与开发”一词）</a:t>
            </a:r>
            <a:r>
              <a:rPr lang="en-US" altLang="zh-CN" b="0" i="0" u="none" strike="noStrike" baseline="30000" dirty="0">
                <a:solidFill>
                  <a:srgbClr val="0645AD"/>
                </a:solidFill>
                <a:effectLst/>
                <a:latin typeface="Arial" panose="020B0604020202020204" pitchFamily="34" charset="0"/>
                <a:hlinkClick r:id="rId3"/>
              </a:rPr>
              <a:t>[7]</a:t>
            </a:r>
            <a:r>
              <a:rPr lang="zh-CN" altLang="en-US" b="0" i="0" dirty="0">
                <a:solidFill>
                  <a:srgbClr val="202122"/>
                </a:solidFill>
                <a:effectLst/>
                <a:latin typeface="Arial" panose="020B0604020202020204" pitchFamily="34" charset="0"/>
              </a:rPr>
              <a:t>是一家美国</a:t>
            </a:r>
            <a:r>
              <a:rPr lang="zh-CN" altLang="en-US" b="0" i="0" u="none" strike="noStrike" dirty="0">
                <a:solidFill>
                  <a:srgbClr val="0645AD"/>
                </a:solidFill>
                <a:effectLst/>
                <a:latin typeface="Arial" panose="020B0604020202020204" pitchFamily="34" charset="0"/>
                <a:hlinkClick r:id="rId4" tooltip="非营利组织"/>
              </a:rPr>
              <a:t>非营利性</a:t>
            </a:r>
            <a:r>
              <a:rPr lang="zh-CN" altLang="en-US" b="0" i="0" dirty="0">
                <a:solidFill>
                  <a:srgbClr val="202122"/>
                </a:solidFill>
                <a:effectLst/>
                <a:latin typeface="Arial" panose="020B0604020202020204" pitchFamily="34" charset="0"/>
              </a:rPr>
              <a:t>全球政策</a:t>
            </a:r>
            <a:r>
              <a:rPr lang="zh-CN" altLang="en-US" b="0" i="0" u="none" strike="noStrike" dirty="0">
                <a:solidFill>
                  <a:srgbClr val="0645AD"/>
                </a:solidFill>
                <a:effectLst/>
                <a:latin typeface="Arial" panose="020B0604020202020204" pitchFamily="34" charset="0"/>
                <a:hlinkClick r:id="rId5" tooltip="智库"/>
              </a:rPr>
              <a:t>智囊团</a:t>
            </a:r>
            <a:r>
              <a:rPr lang="en-US" altLang="zh-CN" b="0" i="0" u="none" strike="noStrike" baseline="30000" dirty="0">
                <a:solidFill>
                  <a:srgbClr val="0645AD"/>
                </a:solidFill>
                <a:effectLst/>
                <a:latin typeface="Arial" panose="020B0604020202020204" pitchFamily="34" charset="0"/>
                <a:hlinkClick r:id="rId6"/>
              </a:rPr>
              <a:t>[1]</a:t>
            </a:r>
            <a:r>
              <a:rPr lang="zh-CN" altLang="en-US" b="0" i="0" u="none" strike="noStrike" baseline="30000" dirty="0">
                <a:solidFill>
                  <a:srgbClr val="0645AD"/>
                </a:solidFill>
                <a:effectLst/>
                <a:latin typeface="Arial" panose="020B0604020202020204" pitchFamily="34" charset="0"/>
                <a:hlinkClick r:id="rId6"/>
              </a:rPr>
              <a:t>，</a:t>
            </a:r>
            <a:r>
              <a:rPr lang="zh-CN" altLang="en-US" b="0" i="0" dirty="0">
                <a:solidFill>
                  <a:srgbClr val="202122"/>
                </a:solidFill>
                <a:effectLst/>
                <a:latin typeface="Arial" panose="020B0604020202020204" pitchFamily="34" charset="0"/>
              </a:rPr>
              <a:t>由</a:t>
            </a:r>
            <a:r>
              <a:rPr lang="zh-CN" altLang="en-US" b="0" i="0" u="none" strike="noStrike" dirty="0">
                <a:solidFill>
                  <a:srgbClr val="0645AD"/>
                </a:solidFill>
                <a:effectLst/>
                <a:latin typeface="Arial" panose="020B0604020202020204" pitchFamily="34" charset="0"/>
                <a:hlinkClick r:id="rId7" tooltip="道格拉斯飞机公司"/>
              </a:rPr>
              <a:t>道格拉斯飞机公司于 </a:t>
            </a:r>
            <a:r>
              <a:rPr lang="en-US" altLang="zh-CN" b="0" i="0" u="none" strike="noStrike" dirty="0">
                <a:solidFill>
                  <a:srgbClr val="0645AD"/>
                </a:solidFill>
                <a:effectLst/>
                <a:latin typeface="Arial" panose="020B0604020202020204" pitchFamily="34" charset="0"/>
                <a:hlinkClick r:id="rId7" tooltip="道格拉斯飞机公司"/>
              </a:rPr>
              <a:t>1948 </a:t>
            </a:r>
            <a:r>
              <a:rPr lang="zh-CN" altLang="en-US" b="0" i="0" u="none" strike="noStrike" dirty="0">
                <a:solidFill>
                  <a:srgbClr val="0645AD"/>
                </a:solidFill>
                <a:effectLst/>
                <a:latin typeface="Arial" panose="020B0604020202020204" pitchFamily="34" charset="0"/>
                <a:hlinkClick r:id="rId7" tooltip="道格拉斯飞机公司"/>
              </a:rPr>
              <a:t>年创建，旨在为</a:t>
            </a:r>
            <a:r>
              <a:rPr lang="zh-CN" altLang="en-US" b="0" i="0" u="none" strike="noStrike" dirty="0">
                <a:solidFill>
                  <a:srgbClr val="0645AD"/>
                </a:solidFill>
                <a:effectLst/>
                <a:latin typeface="Arial" panose="020B0604020202020204" pitchFamily="34" charset="0"/>
                <a:hlinkClick r:id="rId8" tooltip="美国武装部队"/>
              </a:rPr>
              <a:t>美国武装部队</a:t>
            </a:r>
            <a:r>
              <a:rPr lang="zh-CN" altLang="en-US" b="0" i="0" dirty="0">
                <a:solidFill>
                  <a:srgbClr val="202122"/>
                </a:solidFill>
                <a:effectLst/>
                <a:latin typeface="Arial" panose="020B0604020202020204" pitchFamily="34" charset="0"/>
              </a:rPr>
              <a:t>提供研究和分析。</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兰德公司的成就源于它在</a:t>
            </a:r>
            <a:r>
              <a:rPr lang="zh-CN" altLang="en-US" b="0" i="0" u="none" strike="noStrike" dirty="0">
                <a:solidFill>
                  <a:srgbClr val="0645AD"/>
                </a:solidFill>
                <a:effectLst/>
                <a:latin typeface="Arial" panose="020B0604020202020204" pitchFamily="34" charset="0"/>
                <a:hlinkClick r:id="rId9" tooltip="系统分析"/>
              </a:rPr>
              <a:t>系统分析</a:t>
            </a:r>
            <a:r>
              <a:rPr lang="zh-CN" altLang="en-US" b="0" i="0" dirty="0">
                <a:solidFill>
                  <a:srgbClr val="202122"/>
                </a:solidFill>
                <a:effectLst/>
                <a:latin typeface="Arial" panose="020B0604020202020204" pitchFamily="34" charset="0"/>
              </a:rPr>
              <a:t>方面的发展。在空间系统和美国的</a:t>
            </a:r>
            <a:r>
              <a:rPr lang="zh-CN" altLang="en-US" b="0" i="0" u="none" strike="noStrike" dirty="0">
                <a:solidFill>
                  <a:srgbClr val="0645AD"/>
                </a:solidFill>
                <a:effectLst/>
                <a:latin typeface="Arial" panose="020B0604020202020204" pitchFamily="34" charset="0"/>
                <a:hlinkClick r:id="rId10" tooltip="太空计划"/>
              </a:rPr>
              <a:t>空间计划</a:t>
            </a:r>
            <a:r>
              <a:rPr lang="zh-CN" altLang="en-US" b="0" i="0" dirty="0">
                <a:solidFill>
                  <a:srgbClr val="202122"/>
                </a:solidFill>
                <a:effectLst/>
                <a:latin typeface="Arial" panose="020B0604020202020204" pitchFamily="34" charset="0"/>
              </a:rPr>
              <a:t>，</a:t>
            </a:r>
            <a:r>
              <a:rPr lang="en-US" altLang="zh-CN" b="0" i="0" u="none" strike="noStrike" baseline="30000" dirty="0">
                <a:solidFill>
                  <a:srgbClr val="0645AD"/>
                </a:solidFill>
                <a:effectLst/>
                <a:latin typeface="Arial" panose="020B0604020202020204" pitchFamily="34" charset="0"/>
                <a:hlinkClick r:id="rId11"/>
              </a:rPr>
              <a:t>[26]</a:t>
            </a:r>
            <a:r>
              <a:rPr lang="zh-CN" altLang="en-US" b="0" i="0" dirty="0">
                <a:solidFill>
                  <a:srgbClr val="202122"/>
                </a:solidFill>
                <a:effectLst/>
                <a:latin typeface="Arial" panose="020B0604020202020204" pitchFamily="34" charset="0"/>
              </a:rPr>
              <a:t>计算和</a:t>
            </a:r>
            <a:r>
              <a:rPr lang="zh-CN" altLang="en-US" b="0" i="0" u="none" strike="noStrike" dirty="0">
                <a:solidFill>
                  <a:srgbClr val="0645AD"/>
                </a:solidFill>
                <a:effectLst/>
                <a:latin typeface="Arial" panose="020B0604020202020204" pitchFamily="34" charset="0"/>
                <a:hlinkClick r:id="rId12" tooltip="人工智能"/>
              </a:rPr>
              <a:t>人工智能</a:t>
            </a:r>
            <a:r>
              <a:rPr lang="zh-CN" altLang="en-US" b="0" i="0" dirty="0">
                <a:solidFill>
                  <a:srgbClr val="202122"/>
                </a:solidFill>
                <a:effectLst/>
                <a:latin typeface="Arial" panose="020B0604020202020204" pitchFamily="34" charset="0"/>
              </a:rPr>
              <a:t>方面做出了重要贡献。兰德公司的研究人员开发了许多用于构建互联网的</a:t>
            </a:r>
            <a:r>
              <a:rPr lang="zh-CN" altLang="en-US" b="0" i="0" u="none" strike="noStrike" dirty="0">
                <a:solidFill>
                  <a:srgbClr val="0645AD"/>
                </a:solidFill>
                <a:effectLst/>
                <a:latin typeface="Arial" panose="020B0604020202020204" pitchFamily="34" charset="0"/>
                <a:hlinkClick r:id="rId13" tooltip="互联网"/>
              </a:rPr>
              <a:t>原则</a:t>
            </a:r>
            <a:r>
              <a:rPr lang="zh-CN" altLang="en-US"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endParaRPr kumimoji="1" lang="en-US" altLang="zh-CN" b="0" i="0" dirty="0">
              <a:solidFill>
                <a:srgbClr val="202122"/>
              </a:solidFill>
              <a:effectLst/>
              <a:latin typeface="Arial" panose="020B0604020202020204" pitchFamily="34" charset="0"/>
            </a:endParaRPr>
          </a:p>
          <a:p>
            <a:r>
              <a:rPr kumimoji="1" lang="zh-CN" altLang="en-US" b="0" i="0" dirty="0">
                <a:solidFill>
                  <a:srgbClr val="202122"/>
                </a:solidFill>
                <a:effectLst/>
                <a:latin typeface="Arial" panose="020B0604020202020204" pitchFamily="34" charset="0"/>
              </a:rPr>
              <a:t>了解了链表的历史之后，咱们继续来学习下链表。</a:t>
            </a:r>
            <a:endParaRPr kumimoji="1" lang="zh-CN" altLang="en-US" dirty="0"/>
          </a:p>
        </p:txBody>
      </p:sp>
      <p:sp>
        <p:nvSpPr>
          <p:cNvPr id="4" name="灯片编号占位符 3"/>
          <p:cNvSpPr>
            <a:spLocks noGrp="1"/>
          </p:cNvSpPr>
          <p:nvPr>
            <p:ph type="sldNum" sz="quarter" idx="5"/>
          </p:nvPr>
        </p:nvSpPr>
        <p:spPr/>
        <p:txBody>
          <a:bodyPr/>
          <a:lstStyle/>
          <a:p>
            <a:fld id="{CA6C74AE-A2D1-479E-B5B8-C94470671B8B}" type="slidenum">
              <a:rPr lang="zh-CN" altLang="en-US" smtClean="0"/>
              <a:t>2</a:t>
            </a:fld>
            <a:endParaRPr lang="zh-CN" altLang="en-US"/>
          </a:p>
        </p:txBody>
      </p:sp>
    </p:spTree>
    <p:extLst>
      <p:ext uri="{BB962C8B-B14F-4D97-AF65-F5344CB8AC3E}">
        <p14:creationId xmlns:p14="http://schemas.microsoft.com/office/powerpoint/2010/main" val="20125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通过介绍，我们知道了链表的历史。</a:t>
            </a:r>
            <a:endParaRPr kumimoji="1" lang="en-US" altLang="zh-CN" dirty="0"/>
          </a:p>
          <a:p>
            <a:endParaRPr kumimoji="1" lang="en-US" altLang="zh-CN" dirty="0"/>
          </a:p>
          <a:p>
            <a:r>
              <a:rPr kumimoji="1" lang="zh-CN" altLang="en-US" dirty="0"/>
              <a:t>那么什么是链表呢？链表是一种什么数据结构呢？</a:t>
            </a:r>
            <a:endParaRPr kumimoji="1" lang="en-US" altLang="zh-CN" dirty="0"/>
          </a:p>
          <a:p>
            <a:endParaRPr kumimoji="1" lang="en-US" altLang="zh-CN" dirty="0"/>
          </a:p>
          <a:p>
            <a:r>
              <a:rPr kumimoji="1" lang="zh-CN" altLang="en-US" dirty="0"/>
              <a:t>带着问题，我们往下学习。</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A6C74AE-A2D1-479E-B5B8-C94470671B8B}" type="slidenum">
              <a:rPr lang="zh-CN" altLang="en-US" smtClean="0"/>
              <a:t>3</a:t>
            </a:fld>
            <a:endParaRPr lang="zh-CN" altLang="en-US"/>
          </a:p>
        </p:txBody>
      </p:sp>
    </p:spTree>
    <p:extLst>
      <p:ext uri="{BB962C8B-B14F-4D97-AF65-F5344CB8AC3E}">
        <p14:creationId xmlns:p14="http://schemas.microsoft.com/office/powerpoint/2010/main" val="399146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其实我们可以简单的把用于存储数据的方式定义为数据结构，只不过不同的结构类型适合存放不同的形态数据。</a:t>
            </a:r>
            <a:endParaRPr kumimoji="1" lang="en-US" altLang="zh-CN" dirty="0"/>
          </a:p>
          <a:p>
            <a:endParaRPr kumimoji="1" lang="en-US" altLang="zh-CN" dirty="0"/>
          </a:p>
          <a:p>
            <a:r>
              <a:rPr kumimoji="1" lang="zh-CN" altLang="en-US" dirty="0"/>
              <a:t>就像锅碗瓢盆，你不能说我用瓢能干的事，盆就干不了，只不过是否合适而已。</a:t>
            </a:r>
            <a:endParaRPr kumimoji="1" lang="en-US" altLang="zh-CN" dirty="0"/>
          </a:p>
          <a:p>
            <a:endParaRPr kumimoji="1" lang="en-US" altLang="zh-CN" dirty="0"/>
          </a:p>
          <a:p>
            <a:r>
              <a:rPr kumimoji="1" lang="zh-CN" altLang="en-US" dirty="0"/>
              <a:t>映射到数据结构中，则会表现为错误的使用数据接口，会导致程序编码复杂和运行效率低下等问题。</a:t>
            </a:r>
            <a:endParaRPr kumimoji="1" lang="en-US" altLang="zh-CN" dirty="0"/>
          </a:p>
          <a:p>
            <a:endParaRPr kumimoji="1" lang="en-US" altLang="zh-CN" dirty="0"/>
          </a:p>
          <a:p>
            <a:r>
              <a:rPr kumimoji="1" lang="zh-CN" altLang="en-US" dirty="0"/>
              <a:t>而链表就是数据结构中一种表现形态，用于存储数据的方式。</a:t>
            </a:r>
          </a:p>
        </p:txBody>
      </p:sp>
      <p:sp>
        <p:nvSpPr>
          <p:cNvPr id="4" name="灯片编号占位符 3"/>
          <p:cNvSpPr>
            <a:spLocks noGrp="1"/>
          </p:cNvSpPr>
          <p:nvPr>
            <p:ph type="sldNum" sz="quarter" idx="5"/>
          </p:nvPr>
        </p:nvSpPr>
        <p:spPr/>
        <p:txBody>
          <a:bodyPr/>
          <a:lstStyle/>
          <a:p>
            <a:fld id="{CA6C74AE-A2D1-479E-B5B8-C94470671B8B}" type="slidenum">
              <a:rPr lang="zh-CN" altLang="en-US" smtClean="0"/>
              <a:t>4</a:t>
            </a:fld>
            <a:endParaRPr lang="zh-CN" altLang="en-US"/>
          </a:p>
        </p:txBody>
      </p:sp>
    </p:spTree>
    <p:extLst>
      <p:ext uri="{BB962C8B-B14F-4D97-AF65-F5344CB8AC3E}">
        <p14:creationId xmlns:p14="http://schemas.microsoft.com/office/powerpoint/2010/main" val="1196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链表呢，也是一种常见的数据结构。</a:t>
            </a:r>
            <a:r>
              <a:rPr lang="zh-CN" altLang="en-US" b="0" i="0" dirty="0">
                <a:solidFill>
                  <a:srgbClr val="374151"/>
                </a:solidFill>
                <a:effectLst/>
                <a:latin typeface="Söhne"/>
              </a:rPr>
              <a:t>它是一组数据的集合，这些数据通过指针相互关联，每个数据项称为节点。链表中的每个节点都包含两部分：一个存储数据的域和一个指向下一个节点的指针域。</a:t>
            </a:r>
            <a:endParaRPr lang="en-US" altLang="zh-CN" b="0" i="0" dirty="0">
              <a:solidFill>
                <a:srgbClr val="374151"/>
              </a:solidFill>
              <a:effectLst/>
              <a:latin typeface="Söhne"/>
            </a:endParaRPr>
          </a:p>
          <a:p>
            <a:endParaRPr kumimoji="1" lang="en-US" altLang="zh-CN" b="0" i="0" dirty="0">
              <a:solidFill>
                <a:srgbClr val="374151"/>
              </a:solidFill>
              <a:effectLst/>
              <a:latin typeface="Söhne"/>
            </a:endParaRPr>
          </a:p>
          <a:p>
            <a:r>
              <a:rPr lang="zh-CN" altLang="en-US" b="0" i="0" dirty="0">
                <a:solidFill>
                  <a:srgbClr val="374151"/>
                </a:solidFill>
                <a:effectLst/>
                <a:latin typeface="Söhne"/>
              </a:rPr>
              <a:t>通常情况下，链表分为单链表、双向链表和循环链表等不同类型。单链表是指每个节点只包含一个指向下一个节点的指针，而双向链表则是每个节点包含两个指针，一个指向下一个节点，另一个指向前一个节点。循环链表是指链表中的最后一个节点指向链表的第一个节点，形成一个环。</a:t>
            </a:r>
            <a:endParaRPr lang="en-US" altLang="zh-CN" b="0" i="0" dirty="0">
              <a:solidFill>
                <a:srgbClr val="374151"/>
              </a:solidFill>
              <a:effectLst/>
              <a:latin typeface="Söhne"/>
            </a:endParaRPr>
          </a:p>
          <a:p>
            <a:endParaRPr kumimoji="1" lang="en-US" altLang="zh-CN" b="0" i="0" dirty="0">
              <a:solidFill>
                <a:srgbClr val="374151"/>
              </a:solidFill>
              <a:effectLst/>
              <a:latin typeface="Söhne"/>
            </a:endParaRPr>
          </a:p>
          <a:p>
            <a:r>
              <a:rPr lang="zh-CN" altLang="en-US" b="0" i="0" dirty="0">
                <a:solidFill>
                  <a:srgbClr val="374151"/>
                </a:solidFill>
                <a:effectLst/>
                <a:latin typeface="Söhne"/>
              </a:rPr>
              <a:t>链表的优点在于它可以动态地分配内存，可以随时添加或删除节点。链表的缺点在于由于每个节点都要保存一个指向下一个节点的指针，所以链表需要比数组更多的内存空间。</a:t>
            </a:r>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CA6C74AE-A2D1-479E-B5B8-C94470671B8B}" type="slidenum">
              <a:rPr lang="zh-CN" altLang="en-US" smtClean="0"/>
              <a:t>5</a:t>
            </a:fld>
            <a:endParaRPr lang="zh-CN" altLang="en-US"/>
          </a:p>
        </p:txBody>
      </p:sp>
    </p:spTree>
    <p:extLst>
      <p:ext uri="{BB962C8B-B14F-4D97-AF65-F5344CB8AC3E}">
        <p14:creationId xmlns:p14="http://schemas.microsoft.com/office/powerpoint/2010/main" val="8753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i="0" dirty="0">
                <a:solidFill>
                  <a:srgbClr val="374151"/>
                </a:solidFill>
                <a:effectLst/>
                <a:latin typeface="Söhne"/>
              </a:rPr>
              <a:t>好啦，接下来小傅哥就带着大家看一下，</a:t>
            </a:r>
            <a:r>
              <a:rPr kumimoji="1" lang="en-US" altLang="zh-CN" b="0" i="0" dirty="0">
                <a:solidFill>
                  <a:srgbClr val="374151"/>
                </a:solidFill>
                <a:effectLst/>
                <a:latin typeface="Söhne"/>
              </a:rPr>
              <a:t>Java</a:t>
            </a:r>
            <a:r>
              <a:rPr kumimoji="1" lang="zh-CN" altLang="en-US" b="0" i="0" dirty="0">
                <a:solidFill>
                  <a:srgbClr val="374151"/>
                </a:solidFill>
                <a:effectLst/>
                <a:latin typeface="Söhne"/>
              </a:rPr>
              <a:t>代码是如何实现一个链表的。</a:t>
            </a:r>
            <a:endParaRPr kumimoji="1" lang="en-US" altLang="zh-CN" b="0" i="0" dirty="0">
              <a:solidFill>
                <a:srgbClr val="374151"/>
              </a:solidFill>
              <a:effectLst/>
              <a:latin typeface="Söhne"/>
            </a:endParaRPr>
          </a:p>
          <a:p>
            <a:endParaRPr kumimoji="1" lang="zh-CN" altLang="en-US" dirty="0"/>
          </a:p>
        </p:txBody>
      </p:sp>
      <p:sp>
        <p:nvSpPr>
          <p:cNvPr id="4" name="灯片编号占位符 3"/>
          <p:cNvSpPr>
            <a:spLocks noGrp="1"/>
          </p:cNvSpPr>
          <p:nvPr>
            <p:ph type="sldNum" sz="quarter" idx="5"/>
          </p:nvPr>
        </p:nvSpPr>
        <p:spPr/>
        <p:txBody>
          <a:bodyPr/>
          <a:lstStyle/>
          <a:p>
            <a:fld id="{CA6C74AE-A2D1-479E-B5B8-C94470671B8B}" type="slidenum">
              <a:rPr lang="zh-CN" altLang="en-US" smtClean="0"/>
              <a:t>6</a:t>
            </a:fld>
            <a:endParaRPr lang="zh-CN" altLang="en-US"/>
          </a:p>
        </p:txBody>
      </p:sp>
    </p:spTree>
    <p:extLst>
      <p:ext uri="{BB962C8B-B14F-4D97-AF65-F5344CB8AC3E}">
        <p14:creationId xmlns:p14="http://schemas.microsoft.com/office/powerpoint/2010/main" val="2966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263665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8645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97833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A1A1CC9-88CB-3AE1-8DAD-9E874EE3F358}"/>
              </a:ext>
            </a:extLst>
          </p:cNvPr>
          <p:cNvSpPr/>
          <p:nvPr userDrawn="1"/>
        </p:nvSpPr>
        <p:spPr>
          <a:xfrm>
            <a:off x="0" y="838656"/>
            <a:ext cx="12192000" cy="5180685"/>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文本框 2">
            <a:extLst>
              <a:ext uri="{FF2B5EF4-FFF2-40B4-BE49-F238E27FC236}">
                <a16:creationId xmlns:a16="http://schemas.microsoft.com/office/drawing/2014/main" id="{08CC5570-CD0B-D5B0-2EF7-5342AF54DB1D}"/>
              </a:ext>
            </a:extLst>
          </p:cNvPr>
          <p:cNvSpPr txBox="1"/>
          <p:nvPr userDrawn="1"/>
        </p:nvSpPr>
        <p:spPr>
          <a:xfrm>
            <a:off x="10415552" y="5711564"/>
            <a:ext cx="1776448" cy="307777"/>
          </a:xfrm>
          <a:prstGeom prst="rect">
            <a:avLst/>
          </a:prstGeom>
          <a:noFill/>
        </p:spPr>
        <p:txBody>
          <a:bodyPr wrap="none" rtlCol="0">
            <a:spAutoFit/>
          </a:bodyPr>
          <a:lstStyle/>
          <a:p>
            <a:r>
              <a:rPr kumimoji="1" lang="en-US" altLang="zh-CN" sz="1400" dirty="0">
                <a:solidFill>
                  <a:schemeClr val="tx1">
                    <a:lumMod val="75000"/>
                    <a:lumOff val="25000"/>
                  </a:schemeClr>
                </a:solidFill>
                <a:latin typeface="Wawati SC" pitchFamily="82" charset="-122"/>
                <a:ea typeface="Wawati SC" pitchFamily="82" charset="-122"/>
              </a:rPr>
              <a:t>bugstack.cn</a:t>
            </a:r>
            <a:r>
              <a:rPr kumimoji="1" lang="zh-CN" altLang="en-US" sz="1400" dirty="0">
                <a:solidFill>
                  <a:schemeClr val="tx1">
                    <a:lumMod val="75000"/>
                    <a:lumOff val="25000"/>
                  </a:schemeClr>
                </a:solidFill>
                <a:latin typeface="Libian SC" panose="02010600040101010101" pitchFamily="2" charset="-122"/>
                <a:ea typeface="Libian SC" panose="02010600040101010101" pitchFamily="2" charset="-122"/>
              </a:rPr>
              <a:t> </a:t>
            </a:r>
            <a:r>
              <a:rPr kumimoji="1" lang="en-US" altLang="zh-CN" sz="1400" dirty="0">
                <a:solidFill>
                  <a:schemeClr val="tx1">
                    <a:lumMod val="75000"/>
                    <a:lumOff val="25000"/>
                  </a:schemeClr>
                </a:solidFill>
                <a:latin typeface="Libian SC" panose="02010600040101010101" pitchFamily="2" charset="-122"/>
                <a:ea typeface="Libian SC" panose="02010600040101010101" pitchFamily="2" charset="-122"/>
              </a:rPr>
              <a:t>@</a:t>
            </a:r>
            <a:r>
              <a:rPr kumimoji="1" lang="zh-CN" altLang="en-US" sz="1400" dirty="0">
                <a:solidFill>
                  <a:schemeClr val="tx1">
                    <a:lumMod val="75000"/>
                    <a:lumOff val="25000"/>
                  </a:schemeClr>
                </a:solidFill>
                <a:latin typeface="Libian SC" panose="02010600040101010101" pitchFamily="2" charset="-122"/>
                <a:ea typeface="Libian SC" panose="02010600040101010101" pitchFamily="2" charset="-122"/>
              </a:rPr>
              <a:t>小傅哥</a:t>
            </a:r>
          </a:p>
        </p:txBody>
      </p:sp>
    </p:spTree>
    <p:extLst>
      <p:ext uri="{BB962C8B-B14F-4D97-AF65-F5344CB8AC3E}">
        <p14:creationId xmlns:p14="http://schemas.microsoft.com/office/powerpoint/2010/main" val="149940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37780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313698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160021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999193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418546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04173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494CCE0-7367-4BD1-B6C8-BDBDF017F951}" type="datetimeFigureOut">
              <a:rPr lang="zh-CN" altLang="en-US" smtClean="0"/>
              <a:t>2022/12/11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56188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4CCE0-7367-4BD1-B6C8-BDBDF017F951}" type="datetimeFigureOut">
              <a:rPr lang="zh-CN" altLang="en-US" smtClean="0"/>
              <a:t>2022/12/11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EC98-AE30-4DF3-8D85-708DE5E59FE7}" type="slidenum">
              <a:rPr lang="zh-CN" altLang="en-US" smtClean="0"/>
              <a:t>‹#›</a:t>
            </a:fld>
            <a:endParaRPr lang="zh-CN" altLang="en-US"/>
          </a:p>
        </p:txBody>
      </p:sp>
    </p:spTree>
    <p:extLst>
      <p:ext uri="{BB962C8B-B14F-4D97-AF65-F5344CB8AC3E}">
        <p14:creationId xmlns:p14="http://schemas.microsoft.com/office/powerpoint/2010/main" val="1982874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A31F70C8-1C42-84AC-255D-8EB8803C264B}"/>
              </a:ext>
            </a:extLst>
          </p:cNvPr>
          <p:cNvSpPr/>
          <p:nvPr/>
        </p:nvSpPr>
        <p:spPr>
          <a:xfrm>
            <a:off x="0" y="838656"/>
            <a:ext cx="12192000" cy="5180685"/>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7D0D6983-5612-319C-C342-92E81F126F01}"/>
              </a:ext>
            </a:extLst>
          </p:cNvPr>
          <p:cNvPicPr>
            <a:picLocks noChangeAspect="1"/>
          </p:cNvPicPr>
          <p:nvPr/>
        </p:nvPicPr>
        <p:blipFill>
          <a:blip r:embed="rId3"/>
          <a:stretch>
            <a:fillRect/>
          </a:stretch>
        </p:blipFill>
        <p:spPr>
          <a:xfrm>
            <a:off x="7430568" y="829525"/>
            <a:ext cx="4761432" cy="3182069"/>
          </a:xfrm>
          <a:prstGeom prst="rect">
            <a:avLst/>
          </a:prstGeom>
          <a:noFill/>
        </p:spPr>
      </p:pic>
      <p:sp>
        <p:nvSpPr>
          <p:cNvPr id="5" name="圆角矩形 4">
            <a:extLst>
              <a:ext uri="{FF2B5EF4-FFF2-40B4-BE49-F238E27FC236}">
                <a16:creationId xmlns:a16="http://schemas.microsoft.com/office/drawing/2014/main" id="{CC7B267D-4554-3605-922B-69EB15722523}"/>
              </a:ext>
            </a:extLst>
          </p:cNvPr>
          <p:cNvSpPr/>
          <p:nvPr/>
        </p:nvSpPr>
        <p:spPr>
          <a:xfrm>
            <a:off x="291269" y="1883545"/>
            <a:ext cx="2976090" cy="1024872"/>
          </a:xfrm>
          <a:prstGeom prst="roundRect">
            <a:avLst>
              <a:gd name="adj" fmla="val 8428"/>
            </a:avLst>
          </a:prstGeom>
          <a:noFill/>
          <a:ln w="19050">
            <a:noFill/>
            <a:prstDash val="dash"/>
            <a:extLst>
              <a:ext uri="{C807C97D-BFC1-408E-A445-0C87EB9F89A2}">
                <ask:lineSketchStyleProps xmlns:ask="http://schemas.microsoft.com/office/drawing/2018/sketchyshapes" sd="3499211612">
                  <a:custGeom>
                    <a:avLst/>
                    <a:gdLst>
                      <a:gd name="connsiteX0" fmla="*/ 0 w 2976090"/>
                      <a:gd name="connsiteY0" fmla="*/ 86376 h 1024872"/>
                      <a:gd name="connsiteX1" fmla="*/ 86376 w 2976090"/>
                      <a:gd name="connsiteY1" fmla="*/ 0 h 1024872"/>
                      <a:gd name="connsiteX2" fmla="*/ 703110 w 2976090"/>
                      <a:gd name="connsiteY2" fmla="*/ 0 h 1024872"/>
                      <a:gd name="connsiteX3" fmla="*/ 1291811 w 2976090"/>
                      <a:gd name="connsiteY3" fmla="*/ 0 h 1024872"/>
                      <a:gd name="connsiteX4" fmla="*/ 1768379 w 2976090"/>
                      <a:gd name="connsiteY4" fmla="*/ 0 h 1024872"/>
                      <a:gd name="connsiteX5" fmla="*/ 2272980 w 2976090"/>
                      <a:gd name="connsiteY5" fmla="*/ 0 h 1024872"/>
                      <a:gd name="connsiteX6" fmla="*/ 2889714 w 2976090"/>
                      <a:gd name="connsiteY6" fmla="*/ 0 h 1024872"/>
                      <a:gd name="connsiteX7" fmla="*/ 2976090 w 2976090"/>
                      <a:gd name="connsiteY7" fmla="*/ 86376 h 1024872"/>
                      <a:gd name="connsiteX8" fmla="*/ 2976090 w 2976090"/>
                      <a:gd name="connsiteY8" fmla="*/ 486872 h 1024872"/>
                      <a:gd name="connsiteX9" fmla="*/ 2976090 w 2976090"/>
                      <a:gd name="connsiteY9" fmla="*/ 938496 h 1024872"/>
                      <a:gd name="connsiteX10" fmla="*/ 2889714 w 2976090"/>
                      <a:gd name="connsiteY10" fmla="*/ 1024872 h 1024872"/>
                      <a:gd name="connsiteX11" fmla="*/ 2385113 w 2976090"/>
                      <a:gd name="connsiteY11" fmla="*/ 1024872 h 1024872"/>
                      <a:gd name="connsiteX12" fmla="*/ 1880512 w 2976090"/>
                      <a:gd name="connsiteY12" fmla="*/ 1024872 h 1024872"/>
                      <a:gd name="connsiteX13" fmla="*/ 1291811 w 2976090"/>
                      <a:gd name="connsiteY13" fmla="*/ 1024872 h 1024872"/>
                      <a:gd name="connsiteX14" fmla="*/ 703110 w 2976090"/>
                      <a:gd name="connsiteY14" fmla="*/ 1024872 h 1024872"/>
                      <a:gd name="connsiteX15" fmla="*/ 86376 w 2976090"/>
                      <a:gd name="connsiteY15" fmla="*/ 1024872 h 1024872"/>
                      <a:gd name="connsiteX16" fmla="*/ 0 w 2976090"/>
                      <a:gd name="connsiteY16" fmla="*/ 938496 h 1024872"/>
                      <a:gd name="connsiteX17" fmla="*/ 0 w 2976090"/>
                      <a:gd name="connsiteY17" fmla="*/ 520957 h 1024872"/>
                      <a:gd name="connsiteX18" fmla="*/ 0 w 2976090"/>
                      <a:gd name="connsiteY18" fmla="*/ 86376 h 10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6090" h="1024872" extrusionOk="0">
                        <a:moveTo>
                          <a:pt x="0" y="86376"/>
                        </a:moveTo>
                        <a:cubicBezTo>
                          <a:pt x="-3227" y="28542"/>
                          <a:pt x="37236" y="124"/>
                          <a:pt x="86376" y="0"/>
                        </a:cubicBezTo>
                        <a:cubicBezTo>
                          <a:pt x="260073" y="-17009"/>
                          <a:pt x="432953" y="80"/>
                          <a:pt x="703110" y="0"/>
                        </a:cubicBezTo>
                        <a:cubicBezTo>
                          <a:pt x="973267" y="-80"/>
                          <a:pt x="1151251" y="3891"/>
                          <a:pt x="1291811" y="0"/>
                        </a:cubicBezTo>
                        <a:cubicBezTo>
                          <a:pt x="1432371" y="-3891"/>
                          <a:pt x="1546362" y="55515"/>
                          <a:pt x="1768379" y="0"/>
                        </a:cubicBezTo>
                        <a:cubicBezTo>
                          <a:pt x="1990396" y="-55515"/>
                          <a:pt x="2083007" y="58637"/>
                          <a:pt x="2272980" y="0"/>
                        </a:cubicBezTo>
                        <a:cubicBezTo>
                          <a:pt x="2462953" y="-58637"/>
                          <a:pt x="2754238" y="11871"/>
                          <a:pt x="2889714" y="0"/>
                        </a:cubicBezTo>
                        <a:cubicBezTo>
                          <a:pt x="2930865" y="9460"/>
                          <a:pt x="2976577" y="40457"/>
                          <a:pt x="2976090" y="86376"/>
                        </a:cubicBezTo>
                        <a:cubicBezTo>
                          <a:pt x="3013145" y="220561"/>
                          <a:pt x="2944601" y="327373"/>
                          <a:pt x="2976090" y="486872"/>
                        </a:cubicBezTo>
                        <a:cubicBezTo>
                          <a:pt x="3007579" y="646371"/>
                          <a:pt x="2945220" y="794143"/>
                          <a:pt x="2976090" y="938496"/>
                        </a:cubicBezTo>
                        <a:cubicBezTo>
                          <a:pt x="2965151" y="979501"/>
                          <a:pt x="2944610" y="1026988"/>
                          <a:pt x="2889714" y="1024872"/>
                        </a:cubicBezTo>
                        <a:cubicBezTo>
                          <a:pt x="2644476" y="1051809"/>
                          <a:pt x="2506381" y="973642"/>
                          <a:pt x="2385113" y="1024872"/>
                        </a:cubicBezTo>
                        <a:cubicBezTo>
                          <a:pt x="2263845" y="1076102"/>
                          <a:pt x="2117845" y="1014922"/>
                          <a:pt x="1880512" y="1024872"/>
                        </a:cubicBezTo>
                        <a:cubicBezTo>
                          <a:pt x="1643179" y="1034822"/>
                          <a:pt x="1565250" y="981923"/>
                          <a:pt x="1291811" y="1024872"/>
                        </a:cubicBezTo>
                        <a:cubicBezTo>
                          <a:pt x="1018372" y="1067821"/>
                          <a:pt x="908098" y="1018062"/>
                          <a:pt x="703110" y="1024872"/>
                        </a:cubicBezTo>
                        <a:cubicBezTo>
                          <a:pt x="498122" y="1031682"/>
                          <a:pt x="328805" y="978409"/>
                          <a:pt x="86376" y="1024872"/>
                        </a:cubicBezTo>
                        <a:cubicBezTo>
                          <a:pt x="32310" y="1020077"/>
                          <a:pt x="-23" y="991354"/>
                          <a:pt x="0" y="938496"/>
                        </a:cubicBezTo>
                        <a:cubicBezTo>
                          <a:pt x="-21708" y="823686"/>
                          <a:pt x="42485" y="613328"/>
                          <a:pt x="0" y="520957"/>
                        </a:cubicBezTo>
                        <a:cubicBezTo>
                          <a:pt x="-42485" y="428586"/>
                          <a:pt x="50005" y="234421"/>
                          <a:pt x="0" y="86376"/>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91E66C58-2254-5194-CF70-7CC14F43FEF9}"/>
              </a:ext>
            </a:extLst>
          </p:cNvPr>
          <p:cNvSpPr txBox="1"/>
          <p:nvPr/>
        </p:nvSpPr>
        <p:spPr>
          <a:xfrm>
            <a:off x="3460049" y="3158526"/>
            <a:ext cx="7144889" cy="1107996"/>
          </a:xfrm>
          <a:prstGeom prst="rect">
            <a:avLst/>
          </a:prstGeom>
          <a:solidFill>
            <a:schemeClr val="bg1">
              <a:alpha val="26166"/>
            </a:schemeClr>
          </a:solidFill>
        </p:spPr>
        <p:txBody>
          <a:bodyPr wrap="square" rtlCol="0">
            <a:spAutoFit/>
          </a:bodyPr>
          <a:lstStyle/>
          <a:p>
            <a:pPr algn="ctr"/>
            <a:r>
              <a:rPr kumimoji="1" lang="zh-CN" altLang="en-US" sz="6600" b="1" dirty="0">
                <a:latin typeface="Libian SC" panose="02010600040101010101" pitchFamily="2" charset="-122"/>
                <a:ea typeface="Libian SC" panose="02010600040101010101" pitchFamily="2" charset="-122"/>
              </a:rPr>
              <a:t>     链表 </a:t>
            </a:r>
            <a:r>
              <a:rPr kumimoji="1" lang="en-US" altLang="zh-CN" sz="6600" b="1" dirty="0">
                <a:latin typeface="Wawati SC" pitchFamily="82" charset="-122"/>
                <a:ea typeface="Wawati SC" pitchFamily="82" charset="-122"/>
              </a:rPr>
              <a:t>Link</a:t>
            </a:r>
            <a:r>
              <a:rPr kumimoji="1" lang="zh-CN" altLang="en-US" sz="6600" b="1" dirty="0">
                <a:latin typeface="Wawati SC" pitchFamily="82" charset="-122"/>
                <a:ea typeface="Wawati SC" pitchFamily="82" charset="-122"/>
              </a:rPr>
              <a:t> </a:t>
            </a:r>
            <a:r>
              <a:rPr kumimoji="1" lang="en-US" altLang="zh-CN" sz="6600" b="1" dirty="0">
                <a:latin typeface="Wawati SC" pitchFamily="82" charset="-122"/>
                <a:ea typeface="Wawati SC" pitchFamily="82" charset="-122"/>
              </a:rPr>
              <a:t>List</a:t>
            </a:r>
          </a:p>
        </p:txBody>
      </p:sp>
      <p:sp>
        <p:nvSpPr>
          <p:cNvPr id="8" name="圆角矩形 7">
            <a:extLst>
              <a:ext uri="{FF2B5EF4-FFF2-40B4-BE49-F238E27FC236}">
                <a16:creationId xmlns:a16="http://schemas.microsoft.com/office/drawing/2014/main" id="{DC8EEAD3-66B4-4620-3A01-34B2A83A2C13}"/>
              </a:ext>
            </a:extLst>
          </p:cNvPr>
          <p:cNvSpPr/>
          <p:nvPr/>
        </p:nvSpPr>
        <p:spPr>
          <a:xfrm>
            <a:off x="1021212" y="3370385"/>
            <a:ext cx="3764849" cy="655580"/>
          </a:xfrm>
          <a:prstGeom prst="roundRect">
            <a:avLst>
              <a:gd name="adj" fmla="val 826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b="1" dirty="0">
                <a:solidFill>
                  <a:schemeClr val="bg1"/>
                </a:solidFill>
                <a:latin typeface="Libian SC" panose="02010600040101010101" pitchFamily="2" charset="-122"/>
                <a:ea typeface="Libian SC" panose="02010600040101010101" pitchFamily="2" charset="-122"/>
              </a:rPr>
              <a:t>倚天村 </a:t>
            </a:r>
            <a:r>
              <a:rPr kumimoji="1" lang="en-US" altLang="zh-CN" sz="3600" b="1" dirty="0">
                <a:solidFill>
                  <a:schemeClr val="bg1"/>
                </a:solidFill>
                <a:latin typeface="Libian SC" panose="02010600040101010101" pitchFamily="2" charset="-122"/>
                <a:ea typeface="Libian SC" panose="02010600040101010101" pitchFamily="2" charset="-122"/>
              </a:rPr>
              <a:t>·</a:t>
            </a:r>
            <a:r>
              <a:rPr kumimoji="1" lang="zh-CN" altLang="en-US" sz="3600" b="1" dirty="0">
                <a:solidFill>
                  <a:schemeClr val="bg1"/>
                </a:solidFill>
                <a:latin typeface="Libian SC" panose="02010600040101010101" pitchFamily="2" charset="-122"/>
                <a:ea typeface="Libian SC" panose="02010600040101010101" pitchFamily="2" charset="-122"/>
              </a:rPr>
              <a:t> 数据结构</a:t>
            </a:r>
          </a:p>
        </p:txBody>
      </p:sp>
      <p:pic>
        <p:nvPicPr>
          <p:cNvPr id="9" name="图片 8">
            <a:extLst>
              <a:ext uri="{FF2B5EF4-FFF2-40B4-BE49-F238E27FC236}">
                <a16:creationId xmlns:a16="http://schemas.microsoft.com/office/drawing/2014/main" id="{961B5083-B0A3-E0C3-B390-70A8846E790C}"/>
              </a:ext>
            </a:extLst>
          </p:cNvPr>
          <p:cNvPicPr>
            <a:picLocks noChangeAspect="1"/>
          </p:cNvPicPr>
          <p:nvPr/>
        </p:nvPicPr>
        <p:blipFill>
          <a:blip r:embed="rId4"/>
          <a:stretch>
            <a:fillRect/>
          </a:stretch>
        </p:blipFill>
        <p:spPr>
          <a:xfrm>
            <a:off x="8274945" y="4454756"/>
            <a:ext cx="3667033" cy="1477001"/>
          </a:xfrm>
          <a:prstGeom prst="rect">
            <a:avLst/>
          </a:prstGeom>
        </p:spPr>
      </p:pic>
      <p:pic>
        <p:nvPicPr>
          <p:cNvPr id="10" name="图片 9">
            <a:extLst>
              <a:ext uri="{FF2B5EF4-FFF2-40B4-BE49-F238E27FC236}">
                <a16:creationId xmlns:a16="http://schemas.microsoft.com/office/drawing/2014/main" id="{A7FBF975-2FCF-9640-DA3A-3A9E6FC3FEFF}"/>
              </a:ext>
            </a:extLst>
          </p:cNvPr>
          <p:cNvPicPr>
            <a:picLocks noChangeAspect="1"/>
          </p:cNvPicPr>
          <p:nvPr/>
        </p:nvPicPr>
        <p:blipFill>
          <a:blip r:embed="rId5"/>
          <a:stretch>
            <a:fillRect/>
          </a:stretch>
        </p:blipFill>
        <p:spPr>
          <a:xfrm>
            <a:off x="272756" y="4568274"/>
            <a:ext cx="1245497" cy="1332646"/>
          </a:xfrm>
          <a:prstGeom prst="rect">
            <a:avLst/>
          </a:prstGeom>
        </p:spPr>
      </p:pic>
      <p:pic>
        <p:nvPicPr>
          <p:cNvPr id="11" name="图片 10">
            <a:extLst>
              <a:ext uri="{FF2B5EF4-FFF2-40B4-BE49-F238E27FC236}">
                <a16:creationId xmlns:a16="http://schemas.microsoft.com/office/drawing/2014/main" id="{2188D891-A4FB-4CF3-47BA-99E5C9EE6153}"/>
              </a:ext>
            </a:extLst>
          </p:cNvPr>
          <p:cNvPicPr>
            <a:picLocks noChangeAspect="1"/>
          </p:cNvPicPr>
          <p:nvPr/>
        </p:nvPicPr>
        <p:blipFill>
          <a:blip r:embed="rId6"/>
          <a:stretch>
            <a:fillRect/>
          </a:stretch>
        </p:blipFill>
        <p:spPr>
          <a:xfrm>
            <a:off x="3347597" y="4603661"/>
            <a:ext cx="1138918" cy="1328096"/>
          </a:xfrm>
          <a:prstGeom prst="rect">
            <a:avLst/>
          </a:prstGeom>
        </p:spPr>
      </p:pic>
      <p:grpSp>
        <p:nvGrpSpPr>
          <p:cNvPr id="12" name="组合 11">
            <a:extLst>
              <a:ext uri="{FF2B5EF4-FFF2-40B4-BE49-F238E27FC236}">
                <a16:creationId xmlns:a16="http://schemas.microsoft.com/office/drawing/2014/main" id="{2BC64C8C-7505-C714-4FB4-054954E7B65A}"/>
              </a:ext>
            </a:extLst>
          </p:cNvPr>
          <p:cNvGrpSpPr/>
          <p:nvPr/>
        </p:nvGrpSpPr>
        <p:grpSpPr>
          <a:xfrm>
            <a:off x="1723274" y="4766024"/>
            <a:ext cx="1602860" cy="518054"/>
            <a:chOff x="1589191" y="570016"/>
            <a:chExt cx="947896" cy="343136"/>
          </a:xfrm>
        </p:grpSpPr>
        <p:sp>
          <p:nvSpPr>
            <p:cNvPr id="13" name="直角三角形 12">
              <a:extLst>
                <a:ext uri="{FF2B5EF4-FFF2-40B4-BE49-F238E27FC236}">
                  <a16:creationId xmlns:a16="http://schemas.microsoft.com/office/drawing/2014/main" id="{5453ADB0-61FC-B41C-7E23-06F49832B37B}"/>
                </a:ext>
              </a:extLst>
            </p:cNvPr>
            <p:cNvSpPr/>
            <p:nvPr/>
          </p:nvSpPr>
          <p:spPr>
            <a:xfrm rot="9646816">
              <a:off x="2304088" y="678856"/>
              <a:ext cx="206610" cy="23429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2539666C-F0BA-AD0B-2F1C-B5EA3347F019}"/>
                </a:ext>
              </a:extLst>
            </p:cNvPr>
            <p:cNvSpPr/>
            <p:nvPr/>
          </p:nvSpPr>
          <p:spPr>
            <a:xfrm>
              <a:off x="1589191" y="570016"/>
              <a:ext cx="947896" cy="260671"/>
            </a:xfrm>
            <a:prstGeom prst="roundRect">
              <a:avLst>
                <a:gd name="adj" fmla="val 83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lumMod val="95000"/>
                      <a:lumOff val="5000"/>
                    </a:schemeClr>
                  </a:solidFill>
                  <a:latin typeface="Libian SC" panose="02010600040101010101" pitchFamily="2" charset="-122"/>
                  <a:ea typeface="Libian SC" panose="02010600040101010101" pitchFamily="2" charset="-122"/>
                </a:rPr>
                <a:t>武当 </a:t>
              </a:r>
              <a:r>
                <a:rPr kumimoji="1" lang="en-US" altLang="zh-CN" sz="1600" b="1" dirty="0">
                  <a:solidFill>
                    <a:schemeClr val="tx1">
                      <a:lumMod val="95000"/>
                      <a:lumOff val="5000"/>
                    </a:schemeClr>
                  </a:solidFill>
                  <a:latin typeface="Libian SC" panose="02010600040101010101" pitchFamily="2" charset="-122"/>
                  <a:ea typeface="Libian SC" panose="02010600040101010101" pitchFamily="2" charset="-122"/>
                </a:rPr>
                <a:t>·</a:t>
              </a:r>
              <a:r>
                <a:rPr kumimoji="1" lang="zh-CN" altLang="en-US" sz="1600" b="1" dirty="0">
                  <a:solidFill>
                    <a:schemeClr val="tx1">
                      <a:lumMod val="95000"/>
                      <a:lumOff val="5000"/>
                    </a:schemeClr>
                  </a:solidFill>
                  <a:latin typeface="Libian SC" panose="02010600040101010101" pitchFamily="2" charset="-122"/>
                  <a:ea typeface="Libian SC" panose="02010600040101010101" pitchFamily="2" charset="-122"/>
                </a:rPr>
                <a:t> 张无忌</a:t>
              </a:r>
            </a:p>
          </p:txBody>
        </p:sp>
      </p:grpSp>
      <p:sp>
        <p:nvSpPr>
          <p:cNvPr id="15" name="文本框 14">
            <a:extLst>
              <a:ext uri="{FF2B5EF4-FFF2-40B4-BE49-F238E27FC236}">
                <a16:creationId xmlns:a16="http://schemas.microsoft.com/office/drawing/2014/main" id="{9DA1EB23-6D10-217D-5384-CFBD532015AB}"/>
              </a:ext>
            </a:extLst>
          </p:cNvPr>
          <p:cNvSpPr txBox="1"/>
          <p:nvPr/>
        </p:nvSpPr>
        <p:spPr>
          <a:xfrm>
            <a:off x="5399243" y="1139952"/>
            <a:ext cx="2031325" cy="1035433"/>
          </a:xfrm>
          <a:prstGeom prst="rect">
            <a:avLst/>
          </a:prstGeom>
          <a:noFill/>
        </p:spPr>
        <p:txBody>
          <a:bodyPr vert="eaVert" wrap="square" rtlCol="0">
            <a:spAutoFit/>
          </a:bodyPr>
          <a:lstStyle/>
          <a:p>
            <a:r>
              <a:rPr kumimoji="1" lang="zh-CN" altLang="en-US" sz="2400" b="1" dirty="0">
                <a:solidFill>
                  <a:schemeClr val="tx1">
                    <a:lumMod val="75000"/>
                    <a:lumOff val="25000"/>
                  </a:schemeClr>
                </a:solidFill>
                <a:latin typeface="Libian SC" panose="02010600040101010101" pitchFamily="2" charset="-122"/>
                <a:ea typeface="Libian SC" panose="02010600040101010101" pitchFamily="2" charset="-122"/>
              </a:rPr>
              <a:t>小傅哥 </a:t>
            </a:r>
            <a:endParaRPr kumimoji="1" lang="en-US" altLang="zh-CN" sz="2400" b="1" dirty="0">
              <a:solidFill>
                <a:schemeClr val="tx1">
                  <a:lumMod val="75000"/>
                  <a:lumOff val="25000"/>
                </a:schemeClr>
              </a:solidFill>
              <a:latin typeface="Libian SC" panose="02010600040101010101" pitchFamily="2" charset="-122"/>
              <a:ea typeface="Libian SC" panose="02010600040101010101" pitchFamily="2" charset="-122"/>
            </a:endParaRPr>
          </a:p>
          <a:p>
            <a:r>
              <a:rPr kumimoji="1" lang="zh-CN" altLang="en-US" sz="2400" dirty="0">
                <a:solidFill>
                  <a:schemeClr val="tx1">
                    <a:lumMod val="75000"/>
                    <a:lumOff val="25000"/>
                  </a:schemeClr>
                </a:solidFill>
                <a:latin typeface="Libian SC" panose="02010600040101010101" pitchFamily="2" charset="-122"/>
                <a:ea typeface="Libian SC" panose="02010600040101010101" pitchFamily="2" charset="-122"/>
              </a:rPr>
              <a:t>壬寅年</a:t>
            </a:r>
            <a:endParaRPr kumimoji="1" lang="en-US" altLang="zh-CN" sz="2400" dirty="0">
              <a:solidFill>
                <a:schemeClr val="tx1">
                  <a:lumMod val="75000"/>
                  <a:lumOff val="25000"/>
                </a:schemeClr>
              </a:solidFill>
              <a:latin typeface="Libian SC" panose="02010600040101010101" pitchFamily="2" charset="-122"/>
              <a:ea typeface="Libian SC" panose="02010600040101010101" pitchFamily="2" charset="-122"/>
            </a:endParaRPr>
          </a:p>
          <a:p>
            <a:r>
              <a:rPr lang="zh-CN" altLang="en-US" sz="2400" i="0" dirty="0">
                <a:solidFill>
                  <a:schemeClr val="tx1">
                    <a:lumMod val="75000"/>
                    <a:lumOff val="25000"/>
                  </a:schemeClr>
                </a:solidFill>
                <a:effectLst/>
                <a:latin typeface="Libian SC" panose="02010600040101010101" pitchFamily="2" charset="-122"/>
                <a:ea typeface="Libian SC" panose="02010600040101010101" pitchFamily="2" charset="-122"/>
              </a:rPr>
              <a:t>己酉月</a:t>
            </a:r>
            <a:endParaRPr lang="en-US" altLang="zh-CN" sz="2400" i="0" dirty="0">
              <a:solidFill>
                <a:schemeClr val="tx1">
                  <a:lumMod val="75000"/>
                  <a:lumOff val="25000"/>
                </a:schemeClr>
              </a:solidFill>
              <a:effectLst/>
              <a:latin typeface="Libian SC" panose="02010600040101010101" pitchFamily="2" charset="-122"/>
              <a:ea typeface="Libian SC" panose="02010600040101010101" pitchFamily="2" charset="-122"/>
            </a:endParaRPr>
          </a:p>
          <a:p>
            <a:r>
              <a:rPr lang="zh-CN" altLang="en-US" sz="2400" dirty="0">
                <a:solidFill>
                  <a:schemeClr val="tx1">
                    <a:lumMod val="75000"/>
                    <a:lumOff val="25000"/>
                  </a:schemeClr>
                </a:solidFill>
                <a:latin typeface="Libian SC" panose="02010600040101010101" pitchFamily="2" charset="-122"/>
                <a:ea typeface="Libian SC" panose="02010600040101010101" pitchFamily="2" charset="-122"/>
              </a:rPr>
              <a:t>癸巳日</a:t>
            </a:r>
            <a:r>
              <a:rPr kumimoji="1" lang="zh-CN" altLang="en-US" sz="2400" dirty="0">
                <a:solidFill>
                  <a:schemeClr val="tx1">
                    <a:lumMod val="75000"/>
                    <a:lumOff val="25000"/>
                  </a:schemeClr>
                </a:solidFill>
                <a:latin typeface="Libian SC" panose="02010600040101010101" pitchFamily="2" charset="-122"/>
                <a:ea typeface="Libian SC" panose="02010600040101010101" pitchFamily="2" charset="-122"/>
              </a:rPr>
              <a:t>创作</a:t>
            </a:r>
          </a:p>
        </p:txBody>
      </p:sp>
      <p:pic>
        <p:nvPicPr>
          <p:cNvPr id="16" name="图片 15">
            <a:extLst>
              <a:ext uri="{FF2B5EF4-FFF2-40B4-BE49-F238E27FC236}">
                <a16:creationId xmlns:a16="http://schemas.microsoft.com/office/drawing/2014/main" id="{A213ADCB-6B84-16E2-64C3-BA2E25C9CD8E}"/>
              </a:ext>
            </a:extLst>
          </p:cNvPr>
          <p:cNvPicPr>
            <a:picLocks noChangeAspect="1"/>
          </p:cNvPicPr>
          <p:nvPr/>
        </p:nvPicPr>
        <p:blipFill>
          <a:blip r:embed="rId7"/>
          <a:stretch>
            <a:fillRect/>
          </a:stretch>
        </p:blipFill>
        <p:spPr>
          <a:xfrm>
            <a:off x="5175465" y="4790998"/>
            <a:ext cx="2695673" cy="1119112"/>
          </a:xfrm>
          <a:prstGeom prst="rect">
            <a:avLst/>
          </a:prstGeom>
        </p:spPr>
      </p:pic>
      <p:pic>
        <p:nvPicPr>
          <p:cNvPr id="17" name="图片 16">
            <a:extLst>
              <a:ext uri="{FF2B5EF4-FFF2-40B4-BE49-F238E27FC236}">
                <a16:creationId xmlns:a16="http://schemas.microsoft.com/office/drawing/2014/main" id="{522D1EE8-D6B6-7F30-C587-63521B7A9B2B}"/>
              </a:ext>
            </a:extLst>
          </p:cNvPr>
          <p:cNvPicPr>
            <a:picLocks noChangeAspect="1"/>
          </p:cNvPicPr>
          <p:nvPr/>
        </p:nvPicPr>
        <p:blipFill>
          <a:blip r:embed="rId8"/>
          <a:stretch>
            <a:fillRect/>
          </a:stretch>
        </p:blipFill>
        <p:spPr>
          <a:xfrm>
            <a:off x="0" y="831593"/>
            <a:ext cx="4022167" cy="2192844"/>
          </a:xfrm>
          <a:prstGeom prst="rect">
            <a:avLst/>
          </a:prstGeom>
        </p:spPr>
      </p:pic>
      <p:sp>
        <p:nvSpPr>
          <p:cNvPr id="18" name="圆角矩形 17">
            <a:extLst>
              <a:ext uri="{FF2B5EF4-FFF2-40B4-BE49-F238E27FC236}">
                <a16:creationId xmlns:a16="http://schemas.microsoft.com/office/drawing/2014/main" id="{E1CDD6F0-B92C-49FB-775D-0A888107301D}"/>
              </a:ext>
            </a:extLst>
          </p:cNvPr>
          <p:cNvSpPr/>
          <p:nvPr/>
        </p:nvSpPr>
        <p:spPr>
          <a:xfrm>
            <a:off x="0" y="4421473"/>
            <a:ext cx="12192000" cy="1606999"/>
          </a:xfrm>
          <a:prstGeom prst="roundRect">
            <a:avLst>
              <a:gd name="adj" fmla="val 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FE4AEC2-39EE-165A-DB86-7E04DE190E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34022" y="1191694"/>
            <a:ext cx="931947" cy="931947"/>
          </a:xfrm>
          <a:prstGeom prst="rect">
            <a:avLst/>
          </a:prstGeom>
        </p:spPr>
      </p:pic>
    </p:spTree>
    <p:extLst>
      <p:ext uri="{BB962C8B-B14F-4D97-AF65-F5344CB8AC3E}">
        <p14:creationId xmlns:p14="http://schemas.microsoft.com/office/powerpoint/2010/main" val="342659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A410C765-DABA-FC7B-6F73-6633410FCB46}"/>
              </a:ext>
            </a:extLst>
          </p:cNvPr>
          <p:cNvGraphicFramePr>
            <a:graphicFrameLocks noGrp="1"/>
          </p:cNvGraphicFramePr>
          <p:nvPr>
            <p:extLst>
              <p:ext uri="{D42A27DB-BD31-4B8C-83A1-F6EECF244321}">
                <p14:modId xmlns:p14="http://schemas.microsoft.com/office/powerpoint/2010/main" val="2468178926"/>
              </p:ext>
            </p:extLst>
          </p:nvPr>
        </p:nvGraphicFramePr>
        <p:xfrm>
          <a:off x="2032000" y="3058160"/>
          <a:ext cx="8128000" cy="1158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28541735"/>
                    </a:ext>
                  </a:extLst>
                </a:gridCol>
                <a:gridCol w="2032000">
                  <a:extLst>
                    <a:ext uri="{9D8B030D-6E8A-4147-A177-3AD203B41FA5}">
                      <a16:colId xmlns:a16="http://schemas.microsoft.com/office/drawing/2014/main" val="1835066360"/>
                    </a:ext>
                  </a:extLst>
                </a:gridCol>
                <a:gridCol w="2032000">
                  <a:extLst>
                    <a:ext uri="{9D8B030D-6E8A-4147-A177-3AD203B41FA5}">
                      <a16:colId xmlns:a16="http://schemas.microsoft.com/office/drawing/2014/main" val="3101691790"/>
                    </a:ext>
                  </a:extLst>
                </a:gridCol>
                <a:gridCol w="2032000">
                  <a:extLst>
                    <a:ext uri="{9D8B030D-6E8A-4147-A177-3AD203B41FA5}">
                      <a16:colId xmlns:a16="http://schemas.microsoft.com/office/drawing/2014/main" val="2088390368"/>
                    </a:ext>
                  </a:extLst>
                </a:gridCol>
              </a:tblGrid>
              <a:tr h="370840">
                <a:tc>
                  <a:txBody>
                    <a:bodyPr/>
                    <a:lstStyle/>
                    <a:p>
                      <a:pPr algn="ctr"/>
                      <a:r>
                        <a:rPr lang="zh-CN" altLang="en-US" sz="3200" dirty="0">
                          <a:latin typeface="Wawati SC" pitchFamily="82" charset="-122"/>
                          <a:ea typeface="Wawati SC" pitchFamily="82" charset="-122"/>
                        </a:rPr>
                        <a:t>访问</a:t>
                      </a:r>
                    </a:p>
                  </a:txBody>
                  <a:tcPr>
                    <a:solidFill>
                      <a:schemeClr val="accent2">
                        <a:lumMod val="75000"/>
                      </a:schemeClr>
                    </a:solidFill>
                  </a:tcPr>
                </a:tc>
                <a:tc>
                  <a:txBody>
                    <a:bodyPr/>
                    <a:lstStyle/>
                    <a:p>
                      <a:pPr algn="ctr"/>
                      <a:r>
                        <a:rPr lang="zh-CN" altLang="en-US" sz="3200" dirty="0">
                          <a:latin typeface="Wawati SC" pitchFamily="82" charset="-122"/>
                          <a:ea typeface="Wawati SC" pitchFamily="82" charset="-122"/>
                        </a:rPr>
                        <a:t>查找</a:t>
                      </a:r>
                    </a:p>
                  </a:txBody>
                  <a:tcPr>
                    <a:solidFill>
                      <a:schemeClr val="accent2">
                        <a:lumMod val="75000"/>
                      </a:schemeClr>
                    </a:solidFill>
                  </a:tcPr>
                </a:tc>
                <a:tc>
                  <a:txBody>
                    <a:bodyPr/>
                    <a:lstStyle/>
                    <a:p>
                      <a:pPr algn="ctr"/>
                      <a:r>
                        <a:rPr lang="zh-CN" altLang="en-US" sz="3200" dirty="0">
                          <a:latin typeface="Wawati SC" pitchFamily="82" charset="-122"/>
                          <a:ea typeface="Wawati SC" pitchFamily="82" charset="-122"/>
                        </a:rPr>
                        <a:t>插入</a:t>
                      </a:r>
                    </a:p>
                  </a:txBody>
                  <a:tcPr>
                    <a:solidFill>
                      <a:schemeClr val="accent2">
                        <a:lumMod val="75000"/>
                      </a:schemeClr>
                    </a:solidFill>
                  </a:tcPr>
                </a:tc>
                <a:tc>
                  <a:txBody>
                    <a:bodyPr/>
                    <a:lstStyle/>
                    <a:p>
                      <a:pPr algn="ctr"/>
                      <a:r>
                        <a:rPr lang="zh-CN" altLang="en-US" sz="3200" dirty="0">
                          <a:latin typeface="Wawati SC" pitchFamily="82" charset="-122"/>
                          <a:ea typeface="Wawati SC" pitchFamily="82" charset="-122"/>
                        </a:rPr>
                        <a:t>删除</a:t>
                      </a:r>
                    </a:p>
                  </a:txBody>
                  <a:tcPr>
                    <a:solidFill>
                      <a:schemeClr val="accent2">
                        <a:lumMod val="75000"/>
                      </a:schemeClr>
                    </a:solidFill>
                  </a:tcPr>
                </a:tc>
                <a:extLst>
                  <a:ext uri="{0D108BD9-81ED-4DB2-BD59-A6C34878D82A}">
                    <a16:rowId xmlns:a16="http://schemas.microsoft.com/office/drawing/2014/main" val="871255868"/>
                  </a:ext>
                </a:extLst>
              </a:tr>
              <a:tr h="370840">
                <a:tc>
                  <a:txBody>
                    <a:bodyPr/>
                    <a:lstStyle/>
                    <a:p>
                      <a:pPr algn="ctr"/>
                      <a:r>
                        <a:rPr lang="en-US" altLang="zh-CN" sz="3200" dirty="0">
                          <a:latin typeface="Wawati SC" pitchFamily="82" charset="-122"/>
                          <a:ea typeface="Wawati SC" pitchFamily="82" charset="-122"/>
                        </a:rPr>
                        <a:t>O(n)</a:t>
                      </a:r>
                      <a:endParaRPr lang="zh-CN" altLang="en-US" sz="3200" dirty="0">
                        <a:latin typeface="Wawati SC" pitchFamily="82" charset="-122"/>
                        <a:ea typeface="Wawati SC" pitchFamily="82" charset="-122"/>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latin typeface="Wawati SC" pitchFamily="82" charset="-122"/>
                          <a:ea typeface="Wawati SC" pitchFamily="82" charset="-122"/>
                        </a:rPr>
                        <a:t>O(n)</a:t>
                      </a:r>
                      <a:endParaRPr lang="zh-CN" altLang="en-US" sz="3200" dirty="0">
                        <a:latin typeface="Wawati SC" pitchFamily="82" charset="-122"/>
                        <a:ea typeface="Wawati SC" pitchFamily="82" charset="-122"/>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latin typeface="Wawati SC" pitchFamily="82" charset="-122"/>
                          <a:ea typeface="Wawati SC" pitchFamily="82" charset="-122"/>
                        </a:rPr>
                        <a:t>O(1)</a:t>
                      </a:r>
                      <a:endParaRPr lang="zh-CN" altLang="en-US" sz="3200" dirty="0">
                        <a:latin typeface="Wawati SC" pitchFamily="82" charset="-122"/>
                        <a:ea typeface="Wawati SC" pitchFamily="82" charset="-122"/>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latin typeface="Wawati SC" pitchFamily="82" charset="-122"/>
                          <a:ea typeface="Wawati SC" pitchFamily="82" charset="-122"/>
                        </a:rPr>
                        <a:t>O(1)</a:t>
                      </a:r>
                      <a:endParaRPr lang="zh-CN" altLang="en-US" sz="3200" dirty="0">
                        <a:latin typeface="Wawati SC" pitchFamily="82" charset="-122"/>
                        <a:ea typeface="Wawati SC" pitchFamily="82" charset="-122"/>
                      </a:endParaRPr>
                    </a:p>
                  </a:txBody>
                  <a:tcPr>
                    <a:solidFill>
                      <a:schemeClr val="accent2">
                        <a:lumMod val="20000"/>
                        <a:lumOff val="80000"/>
                      </a:schemeClr>
                    </a:solidFill>
                  </a:tcPr>
                </a:tc>
                <a:extLst>
                  <a:ext uri="{0D108BD9-81ED-4DB2-BD59-A6C34878D82A}">
                    <a16:rowId xmlns:a16="http://schemas.microsoft.com/office/drawing/2014/main" val="3196413824"/>
                  </a:ext>
                </a:extLst>
              </a:tr>
            </a:tbl>
          </a:graphicData>
        </a:graphic>
      </p:graphicFrame>
      <p:sp>
        <p:nvSpPr>
          <p:cNvPr id="3" name="文本框 2">
            <a:extLst>
              <a:ext uri="{FF2B5EF4-FFF2-40B4-BE49-F238E27FC236}">
                <a16:creationId xmlns:a16="http://schemas.microsoft.com/office/drawing/2014/main" id="{F7D59656-B7D5-A7F6-4045-A4996218E79F}"/>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时间复杂度</a:t>
            </a:r>
          </a:p>
        </p:txBody>
      </p:sp>
      <p:cxnSp>
        <p:nvCxnSpPr>
          <p:cNvPr id="4" name="直线连接符 3">
            <a:extLst>
              <a:ext uri="{FF2B5EF4-FFF2-40B4-BE49-F238E27FC236}">
                <a16:creationId xmlns:a16="http://schemas.microsoft.com/office/drawing/2014/main" id="{6D86411D-AC07-A27E-8A27-B53DED4811AD}"/>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682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A1F12D5A-481A-1C35-C6FA-4F22EB2FAA6A}"/>
              </a:ext>
            </a:extLst>
          </p:cNvPr>
          <p:cNvSpPr/>
          <p:nvPr/>
        </p:nvSpPr>
        <p:spPr>
          <a:xfrm>
            <a:off x="0" y="0"/>
            <a:ext cx="12192000" cy="6858000"/>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椭圆 2">
            <a:extLst>
              <a:ext uri="{FF2B5EF4-FFF2-40B4-BE49-F238E27FC236}">
                <a16:creationId xmlns:a16="http://schemas.microsoft.com/office/drawing/2014/main" id="{1502FF52-42BF-73A8-0082-A6D4EB787E29}"/>
              </a:ext>
            </a:extLst>
          </p:cNvPr>
          <p:cNvSpPr/>
          <p:nvPr/>
        </p:nvSpPr>
        <p:spPr>
          <a:xfrm>
            <a:off x="5007923" y="2340923"/>
            <a:ext cx="2176154" cy="2176154"/>
          </a:xfrm>
          <a:prstGeom prst="ellipse">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6BA82AA6-02CE-8AA4-9232-EEE982C9EB08}"/>
              </a:ext>
            </a:extLst>
          </p:cNvPr>
          <p:cNvSpPr txBox="1"/>
          <p:nvPr/>
        </p:nvSpPr>
        <p:spPr>
          <a:xfrm>
            <a:off x="5522027" y="4619502"/>
            <a:ext cx="1332416" cy="461665"/>
          </a:xfrm>
          <a:prstGeom prst="rect">
            <a:avLst/>
          </a:prstGeom>
          <a:noFill/>
          <a:ln>
            <a:noFill/>
          </a:ln>
        </p:spPr>
        <p:txBody>
          <a:bodyPr wrap="none" rtlCol="0">
            <a:spAutoFit/>
          </a:bodyPr>
          <a:lstStyle/>
          <a:p>
            <a:r>
              <a:rPr kumimoji="1" lang="en-US" altLang="zh-CN" sz="2400" dirty="0">
                <a:solidFill>
                  <a:schemeClr val="bg1"/>
                </a:solidFill>
                <a:latin typeface="Wawati SC" pitchFamily="82" charset="-122"/>
                <a:ea typeface="Wawati SC" pitchFamily="82" charset="-122"/>
              </a:rPr>
              <a:t>@</a:t>
            </a:r>
            <a:r>
              <a:rPr kumimoji="1" lang="zh-CN" altLang="en-US" sz="2400" dirty="0">
                <a:solidFill>
                  <a:schemeClr val="bg1"/>
                </a:solidFill>
                <a:latin typeface="Wawati SC" pitchFamily="82" charset="-122"/>
                <a:ea typeface="Wawati SC" pitchFamily="82" charset="-122"/>
              </a:rPr>
              <a:t>小傅哥</a:t>
            </a:r>
          </a:p>
        </p:txBody>
      </p:sp>
      <p:sp>
        <p:nvSpPr>
          <p:cNvPr id="5" name="文本框 4">
            <a:extLst>
              <a:ext uri="{FF2B5EF4-FFF2-40B4-BE49-F238E27FC236}">
                <a16:creationId xmlns:a16="http://schemas.microsoft.com/office/drawing/2014/main" id="{C2BC2346-4428-4AF4-0405-CC1551132AE1}"/>
              </a:ext>
            </a:extLst>
          </p:cNvPr>
          <p:cNvSpPr txBox="1"/>
          <p:nvPr/>
        </p:nvSpPr>
        <p:spPr>
          <a:xfrm>
            <a:off x="3464510" y="5183592"/>
            <a:ext cx="5262979" cy="369332"/>
          </a:xfrm>
          <a:prstGeom prst="rect">
            <a:avLst/>
          </a:prstGeom>
          <a:noFill/>
          <a:ln>
            <a:noFill/>
          </a:ln>
        </p:spPr>
        <p:txBody>
          <a:bodyPr wrap="none" rtlCol="0">
            <a:spAutoFit/>
          </a:bodyPr>
          <a:lstStyle/>
          <a:p>
            <a:r>
              <a:rPr kumimoji="1" lang="zh-CN" altLang="en-US" dirty="0">
                <a:solidFill>
                  <a:schemeClr val="bg1"/>
                </a:solidFill>
                <a:latin typeface="Wawati SC" pitchFamily="82" charset="-122"/>
                <a:ea typeface="Wawati SC" pitchFamily="82" charset="-122"/>
              </a:rPr>
              <a:t>沉淀、分享、成长，让自己和他人都能有所收获！</a:t>
            </a:r>
          </a:p>
        </p:txBody>
      </p:sp>
    </p:spTree>
    <p:extLst>
      <p:ext uri="{BB962C8B-B14F-4D97-AF65-F5344CB8AC3E}">
        <p14:creationId xmlns:p14="http://schemas.microsoft.com/office/powerpoint/2010/main" val="170496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C2E160F6-9907-26DC-20AD-C566099C1EDF}"/>
              </a:ext>
            </a:extLst>
          </p:cNvPr>
          <p:cNvSpPr/>
          <p:nvPr/>
        </p:nvSpPr>
        <p:spPr>
          <a:xfrm>
            <a:off x="0" y="838656"/>
            <a:ext cx="12192000" cy="5180685"/>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圆角矩形 2">
            <a:extLst>
              <a:ext uri="{FF2B5EF4-FFF2-40B4-BE49-F238E27FC236}">
                <a16:creationId xmlns:a16="http://schemas.microsoft.com/office/drawing/2014/main" id="{5DBC38E9-5F9D-023A-E322-9A06EA0611E0}"/>
              </a:ext>
            </a:extLst>
          </p:cNvPr>
          <p:cNvSpPr/>
          <p:nvPr/>
        </p:nvSpPr>
        <p:spPr>
          <a:xfrm>
            <a:off x="7373007" y="1460146"/>
            <a:ext cx="4487917" cy="4131356"/>
          </a:xfrm>
          <a:prstGeom prst="roundRect">
            <a:avLst>
              <a:gd name="adj" fmla="val 1493"/>
            </a:avLst>
          </a:prstGeom>
          <a:blipFill>
            <a:blip r:embed="rId3"/>
            <a:stretch>
              <a:fillRect/>
            </a:stretch>
          </a:bli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a:extLst>
              <a:ext uri="{FF2B5EF4-FFF2-40B4-BE49-F238E27FC236}">
                <a16:creationId xmlns:a16="http://schemas.microsoft.com/office/drawing/2014/main" id="{CEB9D500-F260-C677-6E54-51366EC7293A}"/>
              </a:ext>
            </a:extLst>
          </p:cNvPr>
          <p:cNvSpPr txBox="1"/>
          <p:nvPr/>
        </p:nvSpPr>
        <p:spPr>
          <a:xfrm>
            <a:off x="7373007" y="5620755"/>
            <a:ext cx="4487917" cy="369332"/>
          </a:xfrm>
          <a:prstGeom prst="rect">
            <a:avLst/>
          </a:prstGeom>
          <a:noFill/>
        </p:spPr>
        <p:txBody>
          <a:bodyPr wrap="square">
            <a:spAutoFit/>
          </a:bodyPr>
          <a:lstStyle/>
          <a:p>
            <a:pPr algn="ctr"/>
            <a:r>
              <a:rPr lang="zh-CN" altLang="en-US" dirty="0">
                <a:latin typeface="Libian SC" panose="02010600040101010101" pitchFamily="2" charset="-122"/>
                <a:ea typeface="Libian SC" panose="02010600040101010101" pitchFamily="2" charset="-122"/>
              </a:rPr>
              <a:t>兰德公司，宾夕法尼亚州匹兹堡</a:t>
            </a:r>
          </a:p>
        </p:txBody>
      </p:sp>
      <p:sp>
        <p:nvSpPr>
          <p:cNvPr id="7" name="文本框 6">
            <a:extLst>
              <a:ext uri="{FF2B5EF4-FFF2-40B4-BE49-F238E27FC236}">
                <a16:creationId xmlns:a16="http://schemas.microsoft.com/office/drawing/2014/main" id="{AF648F9D-882F-7D07-1144-F41D4DC9BB06}"/>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链表的历史</a:t>
            </a:r>
          </a:p>
        </p:txBody>
      </p:sp>
      <p:sp>
        <p:nvSpPr>
          <p:cNvPr id="11" name="文本框 10">
            <a:extLst>
              <a:ext uri="{FF2B5EF4-FFF2-40B4-BE49-F238E27FC236}">
                <a16:creationId xmlns:a16="http://schemas.microsoft.com/office/drawing/2014/main" id="{D358C3DB-1C69-D971-BA59-7FC851F21F96}"/>
              </a:ext>
            </a:extLst>
          </p:cNvPr>
          <p:cNvSpPr txBox="1"/>
          <p:nvPr/>
        </p:nvSpPr>
        <p:spPr>
          <a:xfrm>
            <a:off x="246994" y="1583864"/>
            <a:ext cx="6889531" cy="1354217"/>
          </a:xfrm>
          <a:prstGeom prst="rect">
            <a:avLst/>
          </a:prstGeom>
          <a:noFill/>
        </p:spPr>
        <p:txBody>
          <a:bodyPr wrap="square">
            <a:spAutoFit/>
          </a:bodyPr>
          <a:lstStyle/>
          <a:p>
            <a:r>
              <a:rPr lang="zh-CN" altLang="en-US" sz="1600" dirty="0">
                <a:latin typeface="Libian SC" panose="02010600040101010101" pitchFamily="2" charset="-122"/>
                <a:ea typeface="Libian SC" panose="02010600040101010101" pitchFamily="2" charset="-122"/>
              </a:rPr>
              <a:t>于1955-1956年，由兰德公司的Allen Newell、Cliff Shaw和Herbert A. Simon开发了链表，作为他们的信息处理语言的</a:t>
            </a:r>
            <a:r>
              <a:rPr lang="zh-CN" altLang="en-US" sz="1600" b="1" dirty="0">
                <a:latin typeface="Libian SC" panose="02010600040101010101" pitchFamily="2" charset="-122"/>
                <a:ea typeface="Libian SC" panose="02010600040101010101" pitchFamily="2" charset="-122"/>
              </a:rPr>
              <a:t>主要数据结构</a:t>
            </a:r>
            <a:r>
              <a:rPr lang="zh-CN" altLang="en-US" sz="1600" dirty="0">
                <a:latin typeface="Libian SC" panose="02010600040101010101" pitchFamily="2" charset="-122"/>
                <a:ea typeface="Libian SC" panose="02010600040101010101" pitchFamily="2" charset="-122"/>
              </a:rPr>
              <a:t>。链表的另一个早期出现是由 Hans Peter Luhn 在 1953 年 1 月编写的IBM内部备忘录建议在链式哈希表中使用链表。</a:t>
            </a:r>
          </a:p>
          <a:p>
            <a:endParaRPr lang="zh-CN" altLang="en-US" sz="1600" dirty="0">
              <a:latin typeface="Libian SC" panose="02010600040101010101" pitchFamily="2" charset="-122"/>
              <a:ea typeface="Libian SC" panose="02010600040101010101" pitchFamily="2" charset="-122"/>
            </a:endParaRPr>
          </a:p>
        </p:txBody>
      </p:sp>
      <p:sp>
        <p:nvSpPr>
          <p:cNvPr id="13" name="文本框 12">
            <a:extLst>
              <a:ext uri="{FF2B5EF4-FFF2-40B4-BE49-F238E27FC236}">
                <a16:creationId xmlns:a16="http://schemas.microsoft.com/office/drawing/2014/main" id="{245DA381-9533-0A6B-45CC-195207015C95}"/>
              </a:ext>
            </a:extLst>
          </p:cNvPr>
          <p:cNvSpPr txBox="1"/>
          <p:nvPr/>
        </p:nvSpPr>
        <p:spPr>
          <a:xfrm>
            <a:off x="246993" y="2767280"/>
            <a:ext cx="6889530" cy="1323439"/>
          </a:xfrm>
          <a:prstGeom prst="rect">
            <a:avLst/>
          </a:prstGeom>
          <a:noFill/>
        </p:spPr>
        <p:txBody>
          <a:bodyPr wrap="square">
            <a:spAutoFit/>
          </a:bodyPr>
          <a:lstStyle/>
          <a:p>
            <a:r>
              <a:rPr lang="zh-CN" altLang="en-US" sz="1600" dirty="0">
                <a:latin typeface="Libian SC" panose="02010600040101010101" pitchFamily="2" charset="-122"/>
                <a:ea typeface="Libian SC" panose="02010600040101010101" pitchFamily="2" charset="-122"/>
              </a:rPr>
              <a:t>到 1960 年代初，链表和使用这些结构作为主要数据表示的语言的实用性已经很好地建立起来。MIT 林肯实验室的 Bert Green于 1961 年 3 月在 IRE Transactions on Human Factors in Electronics 上发表了一篇题为“用于符号操作的计算机语言”的评论文章，总结了链表方法的优点。1964 年 4 月，Bobrow 和 Raphael 的一篇评论文章“列表处理计算机语言的比较”发表在 ACM 通讯中。</a:t>
            </a:r>
          </a:p>
        </p:txBody>
      </p:sp>
      <p:pic>
        <p:nvPicPr>
          <p:cNvPr id="1026" name="Picture 2">
            <a:extLst>
              <a:ext uri="{FF2B5EF4-FFF2-40B4-BE49-F238E27FC236}">
                <a16:creationId xmlns:a16="http://schemas.microsoft.com/office/drawing/2014/main" id="{91B852AF-E01B-7B74-9E6B-B96DEE5E8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93" y="4272282"/>
            <a:ext cx="5103210" cy="16828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线连接符 14">
            <a:extLst>
              <a:ext uri="{FF2B5EF4-FFF2-40B4-BE49-F238E27FC236}">
                <a16:creationId xmlns:a16="http://schemas.microsoft.com/office/drawing/2014/main" id="{0771B458-C969-9682-0E2B-2C196FD081B3}"/>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323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8B817A-E95C-5D31-2125-F9943F7AD269}"/>
              </a:ext>
            </a:extLst>
          </p:cNvPr>
          <p:cNvSpPr txBox="1"/>
          <p:nvPr/>
        </p:nvSpPr>
        <p:spPr>
          <a:xfrm>
            <a:off x="0" y="2626177"/>
            <a:ext cx="12191999" cy="1107996"/>
          </a:xfrm>
          <a:prstGeom prst="rect">
            <a:avLst/>
          </a:prstGeom>
          <a:solidFill>
            <a:schemeClr val="bg1">
              <a:alpha val="26166"/>
            </a:schemeClr>
          </a:solidFill>
        </p:spPr>
        <p:txBody>
          <a:bodyPr wrap="square" rtlCol="0">
            <a:spAutoFit/>
          </a:bodyPr>
          <a:lstStyle/>
          <a:p>
            <a:pPr algn="ctr"/>
            <a:r>
              <a:rPr kumimoji="1" lang="zh-CN" altLang="en-US" sz="6600" b="1" dirty="0">
                <a:latin typeface="Wawati SC" pitchFamily="82" charset="-122"/>
                <a:ea typeface="Wawati SC" pitchFamily="82" charset="-122"/>
              </a:rPr>
              <a:t>什么是链表 </a:t>
            </a:r>
            <a:r>
              <a:rPr kumimoji="1" lang="en-US" altLang="zh-CN" sz="6600" b="1" dirty="0">
                <a:latin typeface="Wawati SC" pitchFamily="82" charset="-122"/>
                <a:ea typeface="Wawati SC" pitchFamily="82" charset="-122"/>
              </a:rPr>
              <a:t>Link</a:t>
            </a:r>
            <a:r>
              <a:rPr kumimoji="1" lang="zh-CN" altLang="en-US" sz="6600" b="1" dirty="0">
                <a:latin typeface="Wawati SC" pitchFamily="82" charset="-122"/>
                <a:ea typeface="Wawati SC" pitchFamily="82" charset="-122"/>
              </a:rPr>
              <a:t> </a:t>
            </a:r>
            <a:r>
              <a:rPr kumimoji="1" lang="en-US" altLang="zh-CN" sz="6600" b="1" dirty="0">
                <a:latin typeface="Wawati SC" pitchFamily="82" charset="-122"/>
                <a:ea typeface="Wawati SC" pitchFamily="82" charset="-122"/>
              </a:rPr>
              <a:t>List</a:t>
            </a:r>
            <a:r>
              <a:rPr kumimoji="1" lang="zh-CN" altLang="en-US" sz="6600" b="1" dirty="0">
                <a:latin typeface="Wawati SC" pitchFamily="82" charset="-122"/>
                <a:ea typeface="Wawati SC" pitchFamily="82" charset="-122"/>
              </a:rPr>
              <a:t>？</a:t>
            </a:r>
            <a:endParaRPr kumimoji="1" lang="en-US" altLang="zh-CN" sz="6600" b="1" dirty="0">
              <a:latin typeface="Wawati SC" pitchFamily="82" charset="-122"/>
              <a:ea typeface="Wawati SC" pitchFamily="82" charset="-122"/>
            </a:endParaRPr>
          </a:p>
        </p:txBody>
      </p:sp>
    </p:spTree>
    <p:extLst>
      <p:ext uri="{BB962C8B-B14F-4D97-AF65-F5344CB8AC3E}">
        <p14:creationId xmlns:p14="http://schemas.microsoft.com/office/powerpoint/2010/main" val="2287737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EB2162-057D-C7C3-27ED-B2723DDA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8596"/>
            <a:ext cx="4078417" cy="3004645"/>
          </a:xfrm>
          <a:prstGeom prst="rect">
            <a:avLst/>
          </a:prstGeom>
        </p:spPr>
      </p:pic>
      <p:pic>
        <p:nvPicPr>
          <p:cNvPr id="5" name="图片 4">
            <a:extLst>
              <a:ext uri="{FF2B5EF4-FFF2-40B4-BE49-F238E27FC236}">
                <a16:creationId xmlns:a16="http://schemas.microsoft.com/office/drawing/2014/main" id="{C164361F-D511-A20B-28D2-4A39FF5F5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517" y="2294758"/>
            <a:ext cx="2268483" cy="2268483"/>
          </a:xfrm>
          <a:prstGeom prst="rect">
            <a:avLst/>
          </a:prstGeom>
        </p:spPr>
      </p:pic>
      <p:pic>
        <p:nvPicPr>
          <p:cNvPr id="7" name="图片 6">
            <a:extLst>
              <a:ext uri="{FF2B5EF4-FFF2-40B4-BE49-F238E27FC236}">
                <a16:creationId xmlns:a16="http://schemas.microsoft.com/office/drawing/2014/main" id="{C58F0C94-AA9F-8BE7-6B9F-CAA0EFF95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184" y="1770990"/>
            <a:ext cx="2924503" cy="2924503"/>
          </a:xfrm>
          <a:prstGeom prst="rect">
            <a:avLst/>
          </a:prstGeom>
        </p:spPr>
      </p:pic>
      <p:pic>
        <p:nvPicPr>
          <p:cNvPr id="9" name="图片 8">
            <a:extLst>
              <a:ext uri="{FF2B5EF4-FFF2-40B4-BE49-F238E27FC236}">
                <a16:creationId xmlns:a16="http://schemas.microsoft.com/office/drawing/2014/main" id="{309DE31B-262F-B5ED-AD1A-BB265B3BA3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2886" y="2182208"/>
            <a:ext cx="2799114" cy="2102069"/>
          </a:xfrm>
          <a:prstGeom prst="rect">
            <a:avLst/>
          </a:prstGeom>
        </p:spPr>
      </p:pic>
      <p:sp>
        <p:nvSpPr>
          <p:cNvPr id="10" name="文本框 9">
            <a:extLst>
              <a:ext uri="{FF2B5EF4-FFF2-40B4-BE49-F238E27FC236}">
                <a16:creationId xmlns:a16="http://schemas.microsoft.com/office/drawing/2014/main" id="{77585BC6-EFF9-B0CF-E34C-FB52068CEE53}"/>
              </a:ext>
            </a:extLst>
          </p:cNvPr>
          <p:cNvSpPr txBox="1"/>
          <p:nvPr/>
        </p:nvSpPr>
        <p:spPr>
          <a:xfrm>
            <a:off x="194642" y="4299009"/>
            <a:ext cx="3689131" cy="523220"/>
          </a:xfrm>
          <a:prstGeom prst="rect">
            <a:avLst/>
          </a:prstGeom>
          <a:noFill/>
        </p:spPr>
        <p:txBody>
          <a:bodyPr wrap="square">
            <a:spAutoFit/>
          </a:bodyPr>
          <a:lstStyle/>
          <a:p>
            <a:pPr algn="ctr"/>
            <a:r>
              <a:rPr lang="zh-CN" altLang="en-US" sz="2800" b="1" dirty="0">
                <a:latin typeface="Libian SC" panose="02010600040101010101" pitchFamily="2" charset="-122"/>
                <a:ea typeface="Libian SC" panose="02010600040101010101" pitchFamily="2" charset="-122"/>
              </a:rPr>
              <a:t>锅</a:t>
            </a:r>
          </a:p>
        </p:txBody>
      </p:sp>
      <p:sp>
        <p:nvSpPr>
          <p:cNvPr id="11" name="文本框 10">
            <a:extLst>
              <a:ext uri="{FF2B5EF4-FFF2-40B4-BE49-F238E27FC236}">
                <a16:creationId xmlns:a16="http://schemas.microsoft.com/office/drawing/2014/main" id="{15848AB5-3234-AC96-921A-1BA37E1A9E56}"/>
              </a:ext>
            </a:extLst>
          </p:cNvPr>
          <p:cNvSpPr txBox="1"/>
          <p:nvPr/>
        </p:nvSpPr>
        <p:spPr>
          <a:xfrm>
            <a:off x="3117192" y="4299009"/>
            <a:ext cx="3689131" cy="523220"/>
          </a:xfrm>
          <a:prstGeom prst="rect">
            <a:avLst/>
          </a:prstGeom>
          <a:noFill/>
        </p:spPr>
        <p:txBody>
          <a:bodyPr wrap="square">
            <a:spAutoFit/>
          </a:bodyPr>
          <a:lstStyle/>
          <a:p>
            <a:pPr algn="ctr"/>
            <a:r>
              <a:rPr lang="zh-CN" altLang="en-US" sz="2800" b="1" dirty="0">
                <a:latin typeface="Libian SC" panose="02010600040101010101" pitchFamily="2" charset="-122"/>
                <a:ea typeface="Libian SC" panose="02010600040101010101" pitchFamily="2" charset="-122"/>
              </a:rPr>
              <a:t>碗</a:t>
            </a:r>
          </a:p>
        </p:txBody>
      </p:sp>
      <p:sp>
        <p:nvSpPr>
          <p:cNvPr id="12" name="文本框 11">
            <a:extLst>
              <a:ext uri="{FF2B5EF4-FFF2-40B4-BE49-F238E27FC236}">
                <a16:creationId xmlns:a16="http://schemas.microsoft.com/office/drawing/2014/main" id="{7A713F0F-1292-0395-2281-5B7E2E9423C4}"/>
              </a:ext>
            </a:extLst>
          </p:cNvPr>
          <p:cNvSpPr txBox="1"/>
          <p:nvPr/>
        </p:nvSpPr>
        <p:spPr>
          <a:xfrm>
            <a:off x="5866724" y="4299009"/>
            <a:ext cx="3689131" cy="523220"/>
          </a:xfrm>
          <a:prstGeom prst="rect">
            <a:avLst/>
          </a:prstGeom>
          <a:noFill/>
        </p:spPr>
        <p:txBody>
          <a:bodyPr wrap="square">
            <a:spAutoFit/>
          </a:bodyPr>
          <a:lstStyle/>
          <a:p>
            <a:pPr algn="ctr"/>
            <a:r>
              <a:rPr lang="zh-CN" altLang="en-US" sz="2800" b="1" dirty="0">
                <a:latin typeface="Libian SC" panose="02010600040101010101" pitchFamily="2" charset="-122"/>
                <a:ea typeface="Libian SC" panose="02010600040101010101" pitchFamily="2" charset="-122"/>
              </a:rPr>
              <a:t>瓢</a:t>
            </a:r>
          </a:p>
        </p:txBody>
      </p:sp>
      <p:sp>
        <p:nvSpPr>
          <p:cNvPr id="13" name="文本框 12">
            <a:extLst>
              <a:ext uri="{FF2B5EF4-FFF2-40B4-BE49-F238E27FC236}">
                <a16:creationId xmlns:a16="http://schemas.microsoft.com/office/drawing/2014/main" id="{01DBDDC5-7DA2-B00C-ADDD-FE5ECFCD7AFF}"/>
              </a:ext>
            </a:extLst>
          </p:cNvPr>
          <p:cNvSpPr txBox="1"/>
          <p:nvPr/>
        </p:nvSpPr>
        <p:spPr>
          <a:xfrm>
            <a:off x="9468850" y="4299009"/>
            <a:ext cx="2647185" cy="523220"/>
          </a:xfrm>
          <a:prstGeom prst="rect">
            <a:avLst/>
          </a:prstGeom>
          <a:noFill/>
        </p:spPr>
        <p:txBody>
          <a:bodyPr wrap="square">
            <a:spAutoFit/>
          </a:bodyPr>
          <a:lstStyle/>
          <a:p>
            <a:pPr algn="ctr"/>
            <a:r>
              <a:rPr lang="zh-CN" altLang="en-US" sz="2800" b="1" dirty="0">
                <a:latin typeface="Libian SC" panose="02010600040101010101" pitchFamily="2" charset="-122"/>
                <a:ea typeface="Libian SC" panose="02010600040101010101" pitchFamily="2" charset="-122"/>
              </a:rPr>
              <a:t>盆</a:t>
            </a:r>
          </a:p>
        </p:txBody>
      </p:sp>
      <p:sp>
        <p:nvSpPr>
          <p:cNvPr id="14" name="文本框 13">
            <a:extLst>
              <a:ext uri="{FF2B5EF4-FFF2-40B4-BE49-F238E27FC236}">
                <a16:creationId xmlns:a16="http://schemas.microsoft.com/office/drawing/2014/main" id="{41989E2B-2A9D-1DB2-EA18-0A3A34BA764E}"/>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数据结构</a:t>
            </a:r>
          </a:p>
        </p:txBody>
      </p:sp>
      <p:cxnSp>
        <p:nvCxnSpPr>
          <p:cNvPr id="15" name="直线连接符 14">
            <a:extLst>
              <a:ext uri="{FF2B5EF4-FFF2-40B4-BE49-F238E27FC236}">
                <a16:creationId xmlns:a16="http://schemas.microsoft.com/office/drawing/2014/main" id="{99F1B8D1-2D06-A2EB-A515-3F75B90B0ADC}"/>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26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B7E3F4-14B9-EB36-0324-89DDE3102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5708"/>
            <a:ext cx="3689131" cy="1092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29DEBA-99BD-F9FA-C059-641FAECA2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718" y="1614094"/>
            <a:ext cx="4658563" cy="19935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60AA994-7433-7AAE-BE6A-CA7C1375D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179" y="2409082"/>
            <a:ext cx="3114566" cy="12590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90108FC-ECC9-B81F-940E-1C569B5FB381}"/>
              </a:ext>
            </a:extLst>
          </p:cNvPr>
          <p:cNvSpPr txBox="1"/>
          <p:nvPr/>
        </p:nvSpPr>
        <p:spPr>
          <a:xfrm>
            <a:off x="0" y="3632086"/>
            <a:ext cx="3689131" cy="369332"/>
          </a:xfrm>
          <a:prstGeom prst="rect">
            <a:avLst/>
          </a:prstGeom>
          <a:noFill/>
        </p:spPr>
        <p:txBody>
          <a:bodyPr wrap="square">
            <a:spAutoFit/>
          </a:bodyPr>
          <a:lstStyle/>
          <a:p>
            <a:pPr algn="ctr"/>
            <a:r>
              <a:rPr lang="zh-CN" altLang="en-US" b="1" dirty="0">
                <a:latin typeface="Libian SC" panose="02010600040101010101" pitchFamily="2" charset="-122"/>
                <a:ea typeface="Libian SC" panose="02010600040101010101" pitchFamily="2" charset="-122"/>
              </a:rPr>
              <a:t>单向链表</a:t>
            </a:r>
          </a:p>
        </p:txBody>
      </p:sp>
      <p:sp>
        <p:nvSpPr>
          <p:cNvPr id="3" name="文本框 2">
            <a:extLst>
              <a:ext uri="{FF2B5EF4-FFF2-40B4-BE49-F238E27FC236}">
                <a16:creationId xmlns:a16="http://schemas.microsoft.com/office/drawing/2014/main" id="{94AD344B-964E-7E87-8C32-D31FCB1A208F}"/>
              </a:ext>
            </a:extLst>
          </p:cNvPr>
          <p:cNvSpPr txBox="1"/>
          <p:nvPr/>
        </p:nvSpPr>
        <p:spPr>
          <a:xfrm>
            <a:off x="4082029" y="3632086"/>
            <a:ext cx="4343252" cy="369332"/>
          </a:xfrm>
          <a:prstGeom prst="rect">
            <a:avLst/>
          </a:prstGeom>
          <a:noFill/>
        </p:spPr>
        <p:txBody>
          <a:bodyPr wrap="square">
            <a:spAutoFit/>
          </a:bodyPr>
          <a:lstStyle/>
          <a:p>
            <a:pPr algn="ctr"/>
            <a:r>
              <a:rPr lang="zh-CN" altLang="en-US" b="1" dirty="0">
                <a:latin typeface="Libian SC" panose="02010600040101010101" pitchFamily="2" charset="-122"/>
                <a:ea typeface="Libian SC" panose="02010600040101010101" pitchFamily="2" charset="-122"/>
              </a:rPr>
              <a:t>双向链表</a:t>
            </a:r>
          </a:p>
        </p:txBody>
      </p:sp>
      <p:sp>
        <p:nvSpPr>
          <p:cNvPr id="4" name="文本框 3">
            <a:extLst>
              <a:ext uri="{FF2B5EF4-FFF2-40B4-BE49-F238E27FC236}">
                <a16:creationId xmlns:a16="http://schemas.microsoft.com/office/drawing/2014/main" id="{551FE50D-4C89-2769-4910-56B232F86294}"/>
              </a:ext>
            </a:extLst>
          </p:cNvPr>
          <p:cNvSpPr txBox="1"/>
          <p:nvPr/>
        </p:nvSpPr>
        <p:spPr>
          <a:xfrm>
            <a:off x="8818179" y="3632086"/>
            <a:ext cx="3114566" cy="369332"/>
          </a:xfrm>
          <a:prstGeom prst="rect">
            <a:avLst/>
          </a:prstGeom>
          <a:noFill/>
        </p:spPr>
        <p:txBody>
          <a:bodyPr wrap="square">
            <a:spAutoFit/>
          </a:bodyPr>
          <a:lstStyle/>
          <a:p>
            <a:pPr algn="ctr"/>
            <a:r>
              <a:rPr lang="zh-CN" altLang="en-US" b="1" dirty="0">
                <a:latin typeface="Libian SC" panose="02010600040101010101" pitchFamily="2" charset="-122"/>
                <a:ea typeface="Libian SC" panose="02010600040101010101" pitchFamily="2" charset="-122"/>
              </a:rPr>
              <a:t>循环链表</a:t>
            </a:r>
          </a:p>
        </p:txBody>
      </p:sp>
      <p:sp>
        <p:nvSpPr>
          <p:cNvPr id="6" name="文本框 5">
            <a:extLst>
              <a:ext uri="{FF2B5EF4-FFF2-40B4-BE49-F238E27FC236}">
                <a16:creationId xmlns:a16="http://schemas.microsoft.com/office/drawing/2014/main" id="{29AA214C-0FC7-4D6E-BF62-F1813513955E}"/>
              </a:ext>
            </a:extLst>
          </p:cNvPr>
          <p:cNvSpPr txBox="1"/>
          <p:nvPr/>
        </p:nvSpPr>
        <p:spPr>
          <a:xfrm>
            <a:off x="0" y="4575950"/>
            <a:ext cx="12192000" cy="646331"/>
          </a:xfrm>
          <a:prstGeom prst="rect">
            <a:avLst/>
          </a:prstGeom>
          <a:noFill/>
        </p:spPr>
        <p:txBody>
          <a:bodyPr wrap="square">
            <a:spAutoFit/>
          </a:bodyPr>
          <a:lstStyle/>
          <a:p>
            <a:r>
              <a:rPr lang="zh-CN" altLang="en-US">
                <a:latin typeface="Libian SC" panose="02010600040101010101" pitchFamily="2" charset="-122"/>
                <a:ea typeface="Libian SC" panose="02010600040101010101" pitchFamily="2" charset="-122"/>
              </a:rPr>
              <a:t>链表是一种常用的数据结构，它通过指针连接数据项，提供了一些灵活的操作，但同时也存在一些缺点。在实际的应用中，需要根据实际情况来选择是否使用链表，并选择合适的链表类型。</a:t>
            </a:r>
            <a:endParaRPr lang="zh-CN" altLang="en-US" dirty="0">
              <a:latin typeface="Libian SC" panose="02010600040101010101" pitchFamily="2" charset="-122"/>
              <a:ea typeface="Libian SC" panose="02010600040101010101" pitchFamily="2" charset="-122"/>
            </a:endParaRPr>
          </a:p>
        </p:txBody>
      </p:sp>
      <p:sp>
        <p:nvSpPr>
          <p:cNvPr id="9" name="文本框 8">
            <a:extLst>
              <a:ext uri="{FF2B5EF4-FFF2-40B4-BE49-F238E27FC236}">
                <a16:creationId xmlns:a16="http://schemas.microsoft.com/office/drawing/2014/main" id="{3E075666-B271-4177-A9B3-CF615EC2FE37}"/>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链表类型</a:t>
            </a:r>
          </a:p>
        </p:txBody>
      </p:sp>
      <p:cxnSp>
        <p:nvCxnSpPr>
          <p:cNvPr id="10" name="直线连接符 9">
            <a:extLst>
              <a:ext uri="{FF2B5EF4-FFF2-40B4-BE49-F238E27FC236}">
                <a16:creationId xmlns:a16="http://schemas.microsoft.com/office/drawing/2014/main" id="{60AAD27F-48E7-816C-1623-8815E2049DF9}"/>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652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327D64-2D99-2735-09B4-4B50AD67C50C}"/>
              </a:ext>
            </a:extLst>
          </p:cNvPr>
          <p:cNvSpPr txBox="1"/>
          <p:nvPr/>
        </p:nvSpPr>
        <p:spPr>
          <a:xfrm>
            <a:off x="0" y="3075057"/>
            <a:ext cx="12192000" cy="830997"/>
          </a:xfrm>
          <a:prstGeom prst="rect">
            <a:avLst/>
          </a:prstGeom>
          <a:noFill/>
        </p:spPr>
        <p:txBody>
          <a:bodyPr wrap="square" rtlCol="0">
            <a:spAutoFit/>
          </a:bodyPr>
          <a:lstStyle/>
          <a:p>
            <a:pPr algn="ctr"/>
            <a:r>
              <a:rPr kumimoji="1" lang="en-US" altLang="zh-CN" sz="4800" b="0" i="0" dirty="0">
                <a:solidFill>
                  <a:srgbClr val="374151"/>
                </a:solidFill>
                <a:effectLst/>
                <a:latin typeface="Wawati SC" pitchFamily="82" charset="-122"/>
                <a:ea typeface="Wawati SC" pitchFamily="82" charset="-122"/>
              </a:rPr>
              <a:t>Java</a:t>
            </a:r>
            <a:r>
              <a:rPr kumimoji="1" lang="zh-CN" altLang="en-US" sz="4800" b="0" i="0" dirty="0">
                <a:solidFill>
                  <a:srgbClr val="374151"/>
                </a:solidFill>
                <a:effectLst/>
                <a:latin typeface="Wawati SC" pitchFamily="82" charset="-122"/>
                <a:ea typeface="Wawati SC" pitchFamily="82" charset="-122"/>
              </a:rPr>
              <a:t> </a:t>
            </a:r>
            <a:r>
              <a:rPr kumimoji="1" lang="zh-CN" altLang="en-US" sz="4800" b="0" i="0" dirty="0">
                <a:solidFill>
                  <a:srgbClr val="374151"/>
                </a:solidFill>
                <a:effectLst/>
                <a:latin typeface="Libian SC" panose="02010600040101010101" pitchFamily="2" charset="-122"/>
                <a:ea typeface="Libian SC" panose="02010600040101010101" pitchFamily="2" charset="-122"/>
              </a:rPr>
              <a:t>代码是如何实现一个链表？</a:t>
            </a:r>
            <a:endParaRPr kumimoji="1" lang="zh-CN" altLang="en-US" sz="4800" dirty="0">
              <a:latin typeface="Libian SC" panose="02010600040101010101" pitchFamily="2" charset="-122"/>
              <a:ea typeface="Libian SC" panose="02010600040101010101" pitchFamily="2" charset="-122"/>
            </a:endParaRPr>
          </a:p>
        </p:txBody>
      </p:sp>
    </p:spTree>
    <p:extLst>
      <p:ext uri="{BB962C8B-B14F-4D97-AF65-F5344CB8AC3E}">
        <p14:creationId xmlns:p14="http://schemas.microsoft.com/office/powerpoint/2010/main" val="85335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0C9DD6A-CB09-C8B3-4542-BBD6E8825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3525"/>
            <a:ext cx="12192000" cy="37893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DFDC440-39D6-C5FB-9FBE-3C7CA2107FD8}"/>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头插</a:t>
            </a:r>
          </a:p>
        </p:txBody>
      </p:sp>
      <p:cxnSp>
        <p:nvCxnSpPr>
          <p:cNvPr id="3" name="直线连接符 2">
            <a:extLst>
              <a:ext uri="{FF2B5EF4-FFF2-40B4-BE49-F238E27FC236}">
                <a16:creationId xmlns:a16="http://schemas.microsoft.com/office/drawing/2014/main" id="{634A02A7-BF8E-5BE1-5552-CA20FF3B8356}"/>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328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E5F8459-4102-84CF-D22F-1E67020EE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0146"/>
            <a:ext cx="12192000" cy="421163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E5B5509-DB5A-508C-7D74-EFF258C4A091}"/>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尾插</a:t>
            </a:r>
          </a:p>
        </p:txBody>
      </p:sp>
      <p:cxnSp>
        <p:nvCxnSpPr>
          <p:cNvPr id="3" name="直线连接符 2">
            <a:extLst>
              <a:ext uri="{FF2B5EF4-FFF2-40B4-BE49-F238E27FC236}">
                <a16:creationId xmlns:a16="http://schemas.microsoft.com/office/drawing/2014/main" id="{9F445611-CB42-16DF-9B9B-9AFF99F036F9}"/>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65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355068B-82A7-F1F9-D406-A2D958FA2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0" y="1460146"/>
            <a:ext cx="10337800" cy="42926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C8AC1CA-0E16-5A66-2112-A0C7B56BAB78}"/>
              </a:ext>
            </a:extLst>
          </p:cNvPr>
          <p:cNvSpPr txBox="1"/>
          <p:nvPr/>
        </p:nvSpPr>
        <p:spPr>
          <a:xfrm>
            <a:off x="0" y="998481"/>
            <a:ext cx="2191407" cy="461665"/>
          </a:xfrm>
          <a:prstGeom prst="rect">
            <a:avLst/>
          </a:prstGeom>
          <a:noFill/>
        </p:spPr>
        <p:txBody>
          <a:bodyPr wrap="square">
            <a:spAutoFit/>
          </a:bodyPr>
          <a:lstStyle/>
          <a:p>
            <a:pPr algn="ctr"/>
            <a:r>
              <a:rPr kumimoji="1" lang="zh-CN" altLang="en-US" sz="2400" b="1" dirty="0">
                <a:solidFill>
                  <a:schemeClr val="tx1">
                    <a:lumMod val="95000"/>
                    <a:lumOff val="5000"/>
                  </a:schemeClr>
                </a:solidFill>
                <a:latin typeface="Libian SC" panose="02010600040101010101" pitchFamily="2" charset="-122"/>
                <a:ea typeface="Libian SC" panose="02010600040101010101" pitchFamily="2" charset="-122"/>
              </a:rPr>
              <a:t>删除</a:t>
            </a:r>
          </a:p>
        </p:txBody>
      </p:sp>
      <p:cxnSp>
        <p:nvCxnSpPr>
          <p:cNvPr id="3" name="直线连接符 2">
            <a:extLst>
              <a:ext uri="{FF2B5EF4-FFF2-40B4-BE49-F238E27FC236}">
                <a16:creationId xmlns:a16="http://schemas.microsoft.com/office/drawing/2014/main" id="{128BB5E6-92C5-970B-BECD-B892E748B9F5}"/>
              </a:ext>
            </a:extLst>
          </p:cNvPr>
          <p:cNvCxnSpPr>
            <a:cxnSpLocks/>
          </p:cNvCxnSpPr>
          <p:nvPr/>
        </p:nvCxnSpPr>
        <p:spPr>
          <a:xfrm>
            <a:off x="331076" y="1460146"/>
            <a:ext cx="662677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08155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ln>
          <a:solidFill>
            <a:schemeClr val="accent2">
              <a:lumMod val="75000"/>
            </a:schemeClr>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4282</TotalTime>
  <Words>1051</Words>
  <Application>Microsoft Macintosh PowerPoint</Application>
  <PresentationFormat>宽屏</PresentationFormat>
  <Paragraphs>79</Paragraphs>
  <Slides>11</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等线 Light</vt:lpstr>
      <vt:lpstr>Libian SC</vt:lpstr>
      <vt:lpstr>Söhne</vt:lpstr>
      <vt:lpstr>Wawati SC</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付政委</dc:creator>
  <cp:lastModifiedBy>Microsoft Office User</cp:lastModifiedBy>
  <cp:revision>1087</cp:revision>
  <dcterms:created xsi:type="dcterms:W3CDTF">2022-04-16T06:21:11Z</dcterms:created>
  <dcterms:modified xsi:type="dcterms:W3CDTF">2022-12-11T06:33:50Z</dcterms:modified>
</cp:coreProperties>
</file>